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8" d="100"/>
          <a:sy n="108" d="100"/>
        </p:scale>
        <p:origin x="62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79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frame the three days. This institute is built for senior nonprofit leaders who already know how to run operations. The growth edge is interpretive: how decisions, tone, and silence are experienced and turned into narrative by the people around us. Say the core truth plainly and let it sit: leadership is not only operational stewardship, it is interpretive stewardship. Name the title metaphor — the messy middle is where mission, money, people, and governance collide and where leaders most shape culture. Set expectations: this will be courageous, practical, research-grounded, and human. Reflection and feedback are the work, not an add-on.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empathy and realism. Senior nonprofit leaders hold mission, sustainability, people, finance, governance, community impact, and culture simultaneously — and these goods regularly pull against each other. The point is not to admire the load; it is to reframe the work. Most leadership development over-focuses on the decision itself. But in real organizations, the decision is only the beginning. What shapes culture is how the decision is interpreted, experienced, and retold across layers. That gap between intent and interpretation is the subject of this institute. Ask the room: where have you been surprised by how a sound decision landed?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spine of the whole institute. Put one organization in front of five people at different layers and you will get five different felt realities. Frontline staff feel the pressure of service demand and being short-handed. A branch director feels budget and community expectations. Association leadership feels enterprise risk and board accountability. None of them is wrong — they are interpreting different pressures, which produces different narratives about the same facts. Leadership maturity is the ability to hold more than one of these interpretations at once without collapsing them into a single story. Slow down here; this idea recurs every day.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shared vocabulary the group will use for three days. We deliberately avoid using 'executive' as a loose synonym for the C-suite. Instead we name five distinct layers: frontline staff; managers and program directors; associate executive / operations directors; executive / branch directors; and association leadership / VP / COO / CEO / C-suite. This is about scope, altitude, and vantage point — not human worth. Each layer sees the organization from a different altitude, which is exactly why interpretations diverge. Ask participants to locate themselves and the people they most often miscommunicate with. Most friction in the next three days will live between adjacent layers.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Complexity Gap directly. Branch-level leadership lives in relationship, community, and the operational now. Association and C-suite leadership lives in strategy, finance, governance, and enterprise risk. Both vantage points are legitimate and both are partial. The trouble starts when each assumes the other sees what they see. The crucial reframe: the friction between layers is rarely about bad intent. It is about interpretation — two accurate but partial readings of the same reality. When we stop diagnosing each other's motives and start naming the gap in vantage point, conversations change. Invite an example of a recent cross-layer misunderstanding that was really a complexity gap, not a character flaw.</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organizations describe culture using their visible systems — policies, org charts, dashboards, strategic plans. Those are real, but they are what we publish, not what people experience. Culture actually lives below the waterline: tone, trust, assumptions, interpretation, psychological safety, and the narratives people carry. Offer the working definition: culture is what people repeatedly experience from leadership systems over time. Note the word repeatedly — a single good memo does not make culture; a pattern does. The leadership implication is sobering and freeing: you are always teaching culture, mostly through the hidden systems. The question is whether you are doing it on purpose.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chain out loud: mission becomes communication, communication is interpreted, interpretation becomes lived experience, experience hardens into narrative, narrative accumulates into culture, culture drives engagement, and engagement determines sustainability. The key teaching point is that every arrow is an interpretation point, not a clean transfer. Mission does not arrive at sustainability untouched; it is filtered and retold at each step. Leaders often believe their job ends at 'communication.' In reality, stewardship runs the entire chain. Ask: at which link does meaning most often break down in your organization? For many it is the move from communication to interpretation — where silence and assumption do their damage.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Day One. Today is about perception: learning to see that people at different layers genuinely experience the same organization differently, and that this is normal rather than a sign of disloyalty or incompetence. We will practice walking the layers, putting context before conclusion, understanding the sensemaking filter, and recognizing the narrative vacuums that form when leaders go quiet. The tone for today is curiosity over judgment. Encourage participants to notice their own interpretive reflexes before critiquing anyone else's.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activity carefully. Assign each small group one of the five layers — frontline through C-suite. Give them the same scenario: the annual fundraising goal was missed. Each group answers four questions in role: what pressure do we feel, what do we assume, what information do we need, and what context may be missing. Give about ten minutes, then have each layer report in sequence from frontline up. The debrief is where the learning lands: the room will hear how one fact generated five different pressures and five different assumptions. Highlight where one layer's 'obvious' conclusion was another layer's missing context. This primes the next slide on context before conclusion.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most practical disciplines a senior leader can build. A metric is a headline, not the story. Metrics without context create distorted conclusions — and distorted conclusions quickly become unfair narratives about people. Use the fundraising example: a decline could reflect the economy, donor fatigue, staffing and capacity limits, a deliberate scholarship increase that expanded access, or shifting community realities. Each of those leads to a completely different leadership response, and only one of them is 'the team underperformed.' Coach the habit: when a number alarms you, your first move is a context question, not a conclusion. This protects both decision quality and human dignity.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Ground this in Weick's sensemaking. Leaders rarely act on raw reality; they act on the meaning they make of an ambiguous situation. Reality enters, passes through the leader's filter — shaped by history, fears, pressures, and prior narratives — and exits as interpretation. That interpretation then becomes action, communication, and ultimately culture. The unsettling part is that the filter is invisible to everyone else, so two leaders can witness the identical event and build two different cultures around it. The mature practice is to make your own filter visible to yourself: what am I bringing to this reading? Naming the filter is what keeps interpretation honest and reduces the odds of acting on a distorted story.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principle changes behavior fast. When leaders delay communicating — about a budget shortfall, a restructure, a departure — they imagine the silence is neutral while they 'get it right.' It is not neutral. People abhor ambiguity and will construct a narrative to resolve it, and humans rarely fill silence with optimism. The default fill is fear, blame, or a story about instability. So the takeaway is direct: in the absence of your narrative, a worse one will form on its own. Clarity, even partial clarity, is an act of care. You can say 'here is what I know, here is what I don't yet, and here is when I'll update you.' That alone starves the vacuum.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Insight Circles are structured reflection, not open venting. Give people two minutes of silent journaling on each prompt before any sharing, then invite one honest sentence per person in a small circle. Model vulnerability by answering one yourself first. The three prompts ask leaders to consider the narrative that may already exist about them, where their urgency may be read as anxiety or threat, and where they have assumed understanding without verifying it. Keep the circle confidential and non-advice-giving — the goal is awareness, not problem-solving. Watch the clock so quieter participants get equal air. Close by asking what surprised them about their own answers.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Day Two. If Day One was about perception, Day Two is about influence and honesty. Senior leaders carry a voice that shapes meaning whether or not they intend to, and power quietly distorts the feedback they receive. Today we work on the weight of leadership voice, how power changes feedback, the discipline of speaking up rather than out, and accountability that holds standards without dehumanizing people. This is the most personally challenging day; encourage courage and grace in equal measure.</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senior leaders feel the asymmetry of their voice. At junior layers, an offhand comment is just a comment. At senior layers, the same words carry weight — they are repeated, interpreted, and treated as signal. Your tone in a hallway can set the emotional temperature of a department for a week. The leadership voice shapes meaning, urgency, tone, trust, and behavior, often more through how you say things than what you say. This is not a call to be guarded or scripted; it is a call to be intentional. Ask participants to recall a time a senior leader's small remark loomed large for them. That memory is exactly how others experience them now.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translation problem leaders create without realizing it. When a senior leader pushes hard, they usually intend strategic urgency, sustainability, and healthy accountability. But under power and pressure, the same message can be received as fear, blame, instability, or disconnection — what we might call operational panic. The words were fine; the reception was not. The fix is to translate on purpose: pair the push with reassurance about what is stable, name your intent explicitly, and check how it landed. A simple sentence like 'I'm pressing on this because it matters, not because I'm worried about you,' can prevent a week of anxious back-channeling. Invite examples where intent and impact diverged.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invisible dynamic explicit. Edmondson's work on psychological safety and Clark's four stages both show that candor is governed by perceived safety, and power lowers perceived safety. As you rise, people increasingly soften, edit, or withhold truth — not out of dishonesty but out of self-protection. So the higher you sit, the less accurate your unsolicited information becomes. Two implications: first, read silence carefully; it is often risk management, not consensus. Second, safer feedback pathways will not appear on their own — you must build them and protect the people who use them. The fastest way to kill upward truth is to punish the first person brave enough to bring it. Reward the messenger, visibly.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tool flips the usual deficit-based feedback ask. Instead of 'what am I doing wrong,' you ask when you are at your best: when do I create clarity, when do I help you grow, when do I create trust, and how do I show up at my best. The phrasing matters — asking 'when' presumes the strength exists and pulls for specific moments rather than vague praise. Those specifics tell you which behaviors to repeat. Crucial discipline: when you ask, you must listen without defending or explaining. The moment you justify, you teach people not to answer honestly next time. Consider asking in writing first for psychologically safer responses, then following up in conversation.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simple and let the two statements breathe. You have to know yourself to grow yourself, and you have to know people to grow people. Self-awareness is the precondition, not a nicety — you cannot regulate a filter you cannot see, and you cannot develop a person you have not taken time to understand. Connect it back to the sensemaking filter from Day One and forward to coaching. For senior leaders especially, the temptation is to skip the inner work because results are pressing. But the leaders who scale their impact are the ones who keep doing both halves: deepening self-knowledge and genuinely knowing the individuals they lead. Ask: which half is your current growth edge?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these as learnable capacities, not personality traits. Several map to programs your leaders may already know — Leading and Coaching Others, and Listen First — so connect to that shared language. Reflective listening means playing back what you heard before responding, which both checks accuracy and signals respect. Direct, specific feedback avoids the kindness trap of vagueness. Hard conversations are a skill set you can rehearse, which we will do next. Coaching language replaces telling with asking — 'what options are you considering?' rather than 'here's what to do.' The throughline: authority alone does not develop people; these capacities are how you convert positional power into actual growth for others. Invite each leader to pick one to strengthen this quarter.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bright line between speaking up and speaking out. Speaking up means going directly to the person, naming the concern, asking for context, and resolving at the lowest responsible level. Speaking out means building narratives from incomplete information, starting side conversations, and triangulating others into a story before you have checked it. Speaking out feels safer in the moment but it corrodes trust and creates the very narrative vacuums we discussed. Then state the exception clearly so no one mishears this as 'handle everything quietly': safety, ethics, harassment, retaliation, and other serious concerns must be escalated through the proper channel, not managed in a private chat. Up is the default; escalation is the safeguard.</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addresses a quiet failure mode of observant leaders. You notice things — a missed deadline, a withdrawn colleague, a curt email. Individually, each is a snapshot. The danger is that repeated observation, without ever having a conversation, hardens into certainty: 'I've seen this enough times to know.' But you have accumulated snapshots, not understanding. Certainty built from observation alone is often confidently wrong and quietly unfair. The discipline is to convert observation into inquiry before you convert it into judgment: ask what context surrounds the moment, what has changed for the person, what you might be misreading. The question that breaks the trap is simple: have I asked, or have I only watched?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the room from concept to muscle memory. Pair participants and have each bring a real, current nonprofit scenario — a performance issue, a missed commitment, a values misalignment. Walk the five moves: clarify the concern in one clean sentence; ask genuine questions; name the specific impact without character attack; invite context and actually pause to receive it; and agree on concrete next steps. Then switch roles so everyone practices both sides. Debrief on what felt hardest — usually it is staying curious at the 'invite context' step rather than rushing to judgment. Emphasize specificity: 'you're not committed' is an accusation; 'the report was three days late twice this month, and here's the downstream impact' is a conversation.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Resolve the false choice between being kind and being rigorous. Compassion without clarity creates confusion — people feel cared for but have no idea what is actually expected, so they drift and then get blindsided. Accountability without humanity creates fear — standards are clear but people feel disposable, so they comply and disengage. Neither is leadership. Real accountability holds both, and it rests on four things: clarity about expectations, fairness in how standards apply, follow-through so words mean something, and context so judgments are accurate. This is consistent with a non-punitive philosophy: high standards and high humanity are not in tension; the absence of either is what breaks trust. Ask which of the four most often slips under pressure.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second Insight Circle with the same structure: silent reflection first, then one honest sentence each, no advice-giving. These prompts go to the heart of Day Two. Where do I avoid direct feedback — and what is the avoidance costing? Where do I speak out instead of up, triangulating rather than going direct? And the most generative one: where might I be robbing others of growth by over-functioning, withholding stretch, or fixing things I should let them own? That last reframe often lands hardest for caring nonprofit leaders, who confuse protecting people with developing them. Keep the container safe and confidential, and close by inviting each person to name one behavior they will change before Day Three.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Day Three. Today we integrate: how trust and engagement are built or eroded, how mission drifts when interpretation drifts, and how to build the structures and capacities that make interpretive leadership sustainable. The mood shifts toward forward motion and commitment. By the end of today each leader will leave with a concrete ninety-day stewardship plan. Remind the room that the goal was never to feel guilty about past blind spots, but to lead the experience they want people to carry forward.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a trust killer leaders commit with good intentions. False participation is asking people to weigh in on a decision that is actually already made — running a 'consultation' on a settled matter. People see through it quickly, and it teaches them that their input is theater, which erodes trust faster than simply being told. Meaningful engagement is more honest and more useful: when a decision is made, say so plainly, then invite input on what is genuinely still open — impact, implementation risks, blind spots, and the support people will need to execute well. This honors both your authority and their expertise. The rule of thumb: never ask people to decide what you have decided; always ask them to improve what you have decided.</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leaders from the impossible standard of universal agreement. You will make decisions people disagree with; that is the job. What determines whether disagreement becomes disengagement is not whether people agree, but whether they experience the process as honest. Four things sustain trust through disagreement: clarity about what was decided and why, honesty about constraints and trade-offs, acknowledgment of the cost to those affected, and consistency so the process is predictable rather than arbitrary. When those are present, people can say 'I wouldn't have chosen this, but I trust how we got here.' That is engagement without agreement, and it is the realistic goal of mature leadership. Chasing consensus on everything is how leaders become paralyzed or dishonest.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directly transferable activity of the institute. Have each leader bring a real message they actually need to send — a budget announcement, a policy change, an accountability note. They rewrite it, then run it through five lenses: tone, urgency, clarity, possible interpretation, and emotional impact. The interpretation lens is the heart of it — ask 'how might frontline staff read this versus how the board would?' Encourage using an AI tone-checker like Copilot as a first-pass mirror: paste the draft and ask how it might land for different layers. Be explicit that AI is a reflective partner here, not the author — it surfaces blind spots, but the leader's judgment and relationship knowledge make the final call. Have a few volunteers share before-and-after versions.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interpretation back to the mission leaders most want to protect. Mission drift is usually imagined as a dramatic strategic wrong turn. In reality it is quieter: the mission stays clear at the top, but communication channels misalign, interpretations diverge across layers, and people's lived experience becomes inconsistent. Repeated experiences of inconsistency, exclusion, or silence are how culture — and eventually mission — erodes. The encouraging implication is that mission protection is largely an interpretive discipline you can practice: align your channels, close the small gaps, and ensure people across every layer experience the mission consistently. You guard the mission by guarding how it is communicated and felt, not just by restating it in the strategic plan.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case that interpretive capacity needs structure, not just willpower. Petriglieri and Petriglieri describe identity workspaces — settings that help people do the internal work of developing as leaders. In practice these are coaching containers, peer dialogue, Insight Circles, structured reflection, and regular feedback review. The point is that capacity is built in containers, not in crises; if you only reflect when something breaks, you will default to reaction. Encourage each leader and organization to commit to at least one recurring workspace. These are not indulgences — they are where the perception, voice, and feedback skills from the last three days get metabolized into durable identity. Ask what container each participant could realistically protect on their calendar.</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Offer a forward-looking frame for how the organization develops leaders. Competency is what a leader can do — the technical skills and knowledge we usually train for. It is necessary but not sufficient. Capacity is how a leader makes meaning under ambiguity, holds multiple true interpretations, and stays relationally steady when things are unclear. At senior layers, capacity is the differentiator; most people promoted into the messy middle already have the competencies. The implication for talent development is significant: stop assuming more technical training produces better senior leaders, and start deliberately building interpretive capacity through reflection, feedback, and the workspaces we just discussed. This is the through-line that should reshape how you design leadership pipelines.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metrics and meaning together rather than pitting them against each other. Metrics matter — they focus effort, reveal trends, and keep leaders honest about results, and nonprofit stewardship requires them. But metrics measure whether the work is getting done; they do not measure whether people will stay engaged enough to keep doing it. Meaning does that. In a sector defined by mission and often by modest pay and high demand, meaning is not a luxury — it is the retention strategy. The leadership move is to attach meaning to the metrics: connect every number back to the human purpose it serves, and make sure people see their work inside the mission story. Metrics without meaning produce compliance and burnout; meaning gives the metrics something worth achieving.</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plane with commitment, not just inspiration. Each leader names one concrete action in five areas: a communication behavior to improve, a narrative to interrupt, a feedback practice to strengthen, a trust repair to initiate, and a system alignment issue to address. Push for specificity — 'communicate better' is a wish; 'send a weekly two-line clarity update to my team every Friday' is a plan. Have them write commitments down and, ideally, pair with an accountability partner from their Insight Circle for a thirty-day check-in. Note that the trust-repair line takes courage; a single honest repair conversation often shifts a relationship more than months of good behavior. The full template is in the appendix for them to take home.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institute to a reflective close. Read the question slowly and give the room real silence to sit with it — resist filling the quiet. 'What kind of organizational experience am I helping create?' gathers every thread: perception, voice, feedback, accountability, trust, and meaning. Invite each person to answer it honestly and privately first, then optionally share one word or phrase. Connect it back to the opening truth — culture is what people repeatedly experience from leadership systems over time, and each leader is one of those systems. The question is not rhetorical; it is the daily measure of interpretive stewardship.</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conviction. This final statement is the institute in one sentence: leadership is not only what you decide; it is what people experience, interpret, and carry forward because of how you lead. Everything in three days serves that idea — perception, voice, feedback, accountability, trust, engagement, meaning. Thank participants for their courage and honesty. Remind them the work continues in their workspaces, their Insight Circles, and their ninety-day plans. Leave them with the charge: lead the experience, steward the interpretation, and carry the mission forward.</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the appendix. These are the take-home tools so the institute does not end when the room empties. Walk participants quickly through what is here — the Best-Self Feedback questions, the Insight Circle guide, the Speak Up Not Out conversation guide, the communication tone checklist, the context-before-conclusion worksheet, the ninety-day action plan template, and the research references. Encourage them to put one tool to use within a week while the energy is fresh.</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take-home version of the Best-Self Feedback tool. Coach leaders to ask two or three trusted direct reports, ideally in writing first so people can be honest, then in a short follow-up conversation. The non-negotiable rule is to listen and take notes without responding or defending in the moment — defending teaches people to stop being honest. After collecting responses, they look for patterns across people; the repeated themes, not any single comment, reveal their genuine leadership signal. Suggest repeating the exercise every six to twelve months to track growth.</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facilitators a repeatable structure for Insight Circles so they can run them after the institute. The five moves: set a confidential container with no fixing and equal air time; reflect silently first so people think before they speak; share one honest sentence each with no cross-talk; listen for resonance and name the shared themes; and close with one small commitment each. Keep circles to four to six people and thirty to forty-five minutes. The discipline that makes them work is the no-advice rule — the purpose is awareness and solidarity, not problem-solving. Encourage leaders to schedule them on a recurring cadence rather than only in crisis.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guide operationalizes the speak-up discipline. The five moves: pause before you spread, noticing and redirecting the urge to tell someone else first; go direct and early before a narrative hardens; lead with curiosity using language like 'here's what I noticed — help me understand'; name impact rather than character so it stays a conversation not a verdict; and close with a concrete shared agreement and follow-up. Reinforce the exception every time you teach this so it is never weaponized to silence real problems: safety, ethics, harassment, and retaliation go up the proper channel, not into a private chat. Most everyday friction, though, resolves faster and more humanely when handled directly.</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checklist is the take-home version of the Translation Lab. Before sending any high-stakes message, leaders run it through eight checks: is intent explicit; could it be read as fear, blame, or instability; have I named what is stable; is urgency proportional; how will each layer interpret it; does tone match the relationship and stakes; have I acknowledged impact on those affected; and is there a clear next step. Encourage pairing this with an AI tone-check as a first-pass mirror. The most commonly skipped item is naming what is stable — leaders announce change and forget to anchor people, which is what triggers the fear reading.</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worksheet turns context-before-conclusion into a repeatable habit. When a number or observation alarms a leader, they work six prompts in order: name the exact metric or observation; surface their first conclusion so the bias is visible; list the context they actually have; identify the context they are missing across common factors like economy, capacity, staffing, community, and recent change; name who could fill that gap; and only then write a revised, fairer read. The discipline is doing this before acting or speaking, not after. It is especially valuable before performance conversations, where a snapshot conclusion can do lasting damage to a person and a relationship.</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fillable take-home version of the ninety-day plan. Leaders complete one commitment per focus area — communication behavior, narrative to interrupt, feedback practice, trust repair, and system alignment — with a specific action and a date. Stress specificity and a real deadline; a commitment without a 'by when' rarely happens. The final instruction matters: share the plan with an accountability partner, ideally from their Insight Circle, and schedule a thirty-day check-in. Accountability and a calendar are what convert institute energy into changed behavior. Offer to send a digital copy of this template after the session.</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references ground the institute in established theory and current sector data. The foundational works are seminal and timeless: Weick on sensemaking; McAdams and McLean on narrative identity; DeRue and Ashford on leadership identity construction; Edmondson and Clark on psychological safety; Deci and Ryan on self-determination; and Petriglieri and Petriglieri on identity workspaces. These are paired with recent nonprofit workforce-sustainability sources, including the National Council of Nonprofits 2023 workforce survey and the Independent Sector and United for ALICE work on nonprofit workforce well-being. One honest caveat for any scholarly or dissertation use: confirm exact editions, page ranges, and the most current report years against your own library before citing, since report titles and years update. Do not present any citation you have not personally verified.</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0.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png"/><Relationship Id="rId5" Type="http://schemas.openxmlformats.org/officeDocument/2006/relationships/image" Target="../media/image10.png"/><Relationship Id="rId6" Type="http://schemas.openxmlformats.org/officeDocument/2006/relationships/image" Target="../media/image14.png"/><Relationship Id="rId7" Type="http://schemas.openxmlformats.org/officeDocument/2006/relationships/image" Target="../media/image16.png"/><Relationship Id="rId8"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16.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1.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2.png"/><Relationship Id="rId6"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5.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14.png"/><Relationship Id="rId6" Type="http://schemas.openxmlformats.org/officeDocument/2006/relationships/image" Target="../media/image11.png"/><Relationship Id="rId7"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2.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24.png"/><Relationship Id="rId6" Type="http://schemas.openxmlformats.org/officeDocument/2006/relationships/image" Target="../media/image16.png"/><Relationship Id="rId7"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2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869680" y="-1463040"/>
            <a:ext cx="5120640" cy="5120640"/>
          </a:xfrm>
          <a:prstGeom prst="ellipse">
            <a:avLst/>
          </a:prstGeom>
          <a:solidFill>
            <a:srgbClr val="F5F7FA">
              <a:alpha val="45000"/>
            </a:srgbClr>
          </a:solidFill>
          <a:ln>
            <a:solidFill/>
          </a:ln>
        </p:spPr>
        <p:txBody>
          <a:bodyPr/>
          <a:lstStyle/>
          <a:p>
            <a:endParaRPr lang="en-US"/>
          </a:p>
        </p:txBody>
      </p:sp>
      <p:sp>
        <p:nvSpPr>
          <p:cNvPr id="3" name="Shape 1"/>
          <p:cNvSpPr/>
          <p:nvPr/>
        </p:nvSpPr>
        <p:spPr>
          <a:xfrm>
            <a:off x="10058400" y="1097280"/>
            <a:ext cx="3291840" cy="3291840"/>
          </a:xfrm>
          <a:prstGeom prst="ellipse">
            <a:avLst/>
          </a:prstGeom>
          <a:solidFill>
            <a:srgbClr val="2952A4">
              <a:alpha val="30000"/>
            </a:srgbClr>
          </a:solidFill>
          <a:ln>
            <a:solidFill/>
          </a:ln>
        </p:spPr>
        <p:txBody>
          <a:bodyPr/>
          <a:lstStyle/>
          <a:p>
            <a:endParaRPr lang="en-US"/>
          </a:p>
        </p:txBody>
      </p:sp>
      <p:sp>
        <p:nvSpPr>
          <p:cNvPr id="4" name="Shape 2"/>
          <p:cNvSpPr/>
          <p:nvPr/>
        </p:nvSpPr>
        <p:spPr>
          <a:xfrm>
            <a:off x="9326880" y="4023360"/>
            <a:ext cx="2194560" cy="2194560"/>
          </a:xfrm>
          <a:prstGeom prst="ellipse">
            <a:avLst/>
          </a:prstGeom>
          <a:solidFill>
            <a:srgbClr val="C7237E">
              <a:alpha val="30000"/>
            </a:srgbClr>
          </a:solidFill>
          <a:ln>
            <a:solidFill/>
          </a:ln>
        </p:spPr>
        <p:txBody>
          <a:bodyPr/>
          <a:lstStyle/>
          <a:p>
            <a:endParaRPr lang="en-US"/>
          </a:p>
        </p:txBody>
      </p:sp>
      <p:sp>
        <p:nvSpPr>
          <p:cNvPr id="5" name="Text 3"/>
          <p:cNvSpPr/>
          <p:nvPr/>
        </p:nvSpPr>
        <p:spPr>
          <a:xfrm>
            <a:off x="731520" y="1371600"/>
            <a:ext cx="8229600" cy="365760"/>
          </a:xfrm>
          <a:prstGeom prst="rect">
            <a:avLst/>
          </a:prstGeom>
          <a:noFill/>
          <a:ln>
            <a:solidFill/>
          </a:ln>
        </p:spPr>
        <p:txBody>
          <a:bodyPr wrap="square" lIns="0" tIns="0" rIns="0" bIns="0" rtlCol="0" anchor="ctr"/>
          <a:lstStyle/>
          <a:p>
            <a:pPr marL="0" indent="0">
              <a:buNone/>
            </a:pPr>
            <a:r>
              <a:rPr lang="en-US" sz="1300" b="1" kern="0" spc="300" dirty="0">
                <a:solidFill>
                  <a:srgbClr val="179B8F"/>
                </a:solidFill>
                <a:latin typeface="Calibri" pitchFamily="34" charset="0"/>
                <a:ea typeface="Calibri" pitchFamily="34" charset="-122"/>
                <a:cs typeface="Calibri" pitchFamily="34" charset="-120"/>
              </a:rPr>
              <a:t>A 3-DAY NONPROFIT SENIOR LEADERSHIP INSTITUTE</a:t>
            </a:r>
            <a:endParaRPr lang="en-US" sz="1300" dirty="0"/>
          </a:p>
        </p:txBody>
      </p:sp>
      <p:sp>
        <p:nvSpPr>
          <p:cNvPr id="6" name="Text 4"/>
          <p:cNvSpPr/>
          <p:nvPr/>
        </p:nvSpPr>
        <p:spPr>
          <a:xfrm>
            <a:off x="713232" y="1828800"/>
            <a:ext cx="8412480" cy="2103120"/>
          </a:xfrm>
          <a:prstGeom prst="rect">
            <a:avLst/>
          </a:prstGeom>
          <a:noFill/>
          <a:ln>
            <a:solidFill/>
          </a:ln>
        </p:spPr>
        <p:txBody>
          <a:bodyPr wrap="square" lIns="0" tIns="0" rIns="0" bIns="0" rtlCol="0" anchor="ctr"/>
          <a:lstStyle/>
          <a:p>
            <a:pPr marL="0" indent="0">
              <a:lnSpc>
                <a:spcPct val="98000"/>
              </a:lnSpc>
              <a:buNone/>
            </a:pPr>
            <a:r>
              <a:rPr lang="en-US" sz="5400" b="1" dirty="0">
                <a:solidFill>
                  <a:srgbClr val="7E3F8F"/>
                </a:solidFill>
                <a:latin typeface="Georgia" pitchFamily="34" charset="0"/>
                <a:ea typeface="Georgia" pitchFamily="34" charset="-122"/>
                <a:cs typeface="Georgia" pitchFamily="34" charset="-120"/>
              </a:rPr>
              <a:t>Leading Through</a:t>
            </a:r>
            <a:endParaRPr lang="en-US" sz="5400" dirty="0"/>
          </a:p>
          <a:p>
            <a:pPr marL="0" indent="0">
              <a:lnSpc>
                <a:spcPct val="98000"/>
              </a:lnSpc>
              <a:buNone/>
            </a:pPr>
            <a:r>
              <a:rPr lang="en-US" sz="5400" b="1" dirty="0">
                <a:solidFill>
                  <a:srgbClr val="7E3F8F"/>
                </a:solidFill>
                <a:latin typeface="Georgia" pitchFamily="34" charset="0"/>
                <a:ea typeface="Georgia" pitchFamily="34" charset="-122"/>
                <a:cs typeface="Georgia" pitchFamily="34" charset="-120"/>
              </a:rPr>
              <a:t>the Messy Middle</a:t>
            </a:r>
            <a:endParaRPr lang="en-US" sz="5400" dirty="0"/>
          </a:p>
        </p:txBody>
      </p:sp>
      <p:sp>
        <p:nvSpPr>
          <p:cNvPr id="7" name="Shape 5"/>
          <p:cNvSpPr/>
          <p:nvPr/>
        </p:nvSpPr>
        <p:spPr>
          <a:xfrm>
            <a:off x="777240" y="4069080"/>
            <a:ext cx="457200" cy="45720"/>
          </a:xfrm>
          <a:prstGeom prst="rect">
            <a:avLst/>
          </a:prstGeom>
          <a:solidFill>
            <a:srgbClr val="179B8F"/>
          </a:solidFill>
          <a:ln>
            <a:solidFill/>
          </a:ln>
        </p:spPr>
        <p:txBody>
          <a:bodyPr/>
          <a:lstStyle/>
          <a:p>
            <a:endParaRPr lang="en-US"/>
          </a:p>
        </p:txBody>
      </p:sp>
      <p:sp>
        <p:nvSpPr>
          <p:cNvPr id="8" name="Text 6"/>
          <p:cNvSpPr/>
          <p:nvPr/>
        </p:nvSpPr>
        <p:spPr>
          <a:xfrm>
            <a:off x="731520" y="4251960"/>
            <a:ext cx="8229600" cy="914400"/>
          </a:xfrm>
          <a:prstGeom prst="rect">
            <a:avLst/>
          </a:prstGeom>
          <a:noFill/>
          <a:ln>
            <a:solidFill/>
          </a:ln>
        </p:spPr>
        <p:txBody>
          <a:bodyPr wrap="square" lIns="0" tIns="0" rIns="0" bIns="0" rtlCol="0" anchor="ctr"/>
          <a:lstStyle/>
          <a:p>
            <a:pPr marL="0" indent="0">
              <a:lnSpc>
                <a:spcPct val="105000"/>
              </a:lnSpc>
              <a:buNone/>
            </a:pPr>
            <a:r>
              <a:rPr lang="en-US" sz="1900" i="1" dirty="0">
                <a:solidFill>
                  <a:srgbClr val="425066"/>
                </a:solidFill>
                <a:latin typeface="Georgia" pitchFamily="34" charset="0"/>
                <a:ea typeface="Georgia" pitchFamily="34" charset="-122"/>
                <a:cs typeface="Georgia" pitchFamily="34" charset="-120"/>
              </a:rPr>
              <a:t>Leadership Identity, Communication, Interpretation,</a:t>
            </a:r>
            <a:endParaRPr lang="en-US" sz="1900" dirty="0"/>
          </a:p>
          <a:p>
            <a:pPr marL="0" indent="0">
              <a:lnSpc>
                <a:spcPct val="105000"/>
              </a:lnSpc>
              <a:buNone/>
            </a:pPr>
            <a:r>
              <a:rPr lang="en-US" sz="1900" i="1" dirty="0">
                <a:solidFill>
                  <a:srgbClr val="425066"/>
                </a:solidFill>
                <a:latin typeface="Georgia" pitchFamily="34" charset="0"/>
                <a:ea typeface="Georgia" pitchFamily="34" charset="-122"/>
                <a:cs typeface="Georgia" pitchFamily="34" charset="-120"/>
              </a:rPr>
              <a:t>and Organizational Stewardship</a:t>
            </a:r>
            <a:endParaRPr lang="en-US" sz="1900" dirty="0"/>
          </a:p>
        </p:txBody>
      </p:sp>
      <p:sp>
        <p:nvSpPr>
          <p:cNvPr id="9" name="Text 7"/>
          <p:cNvSpPr/>
          <p:nvPr/>
        </p:nvSpPr>
        <p:spPr>
          <a:xfrm>
            <a:off x="731520" y="5486400"/>
            <a:ext cx="8686800" cy="548640"/>
          </a:xfrm>
          <a:prstGeom prst="rect">
            <a:avLst/>
          </a:prstGeom>
          <a:noFill/>
          <a:ln>
            <a:solidFill/>
          </a:ln>
        </p:spPr>
        <p:txBody>
          <a:bodyPr wrap="square" lIns="0" tIns="0" rIns="0" bIns="0" rtlCol="0" anchor="ctr"/>
          <a:lstStyle/>
          <a:p>
            <a:pPr marL="0" indent="0">
              <a:buNone/>
            </a:pPr>
            <a:r>
              <a:rPr lang="en-US" sz="1300" b="1" i="1" dirty="0">
                <a:solidFill>
                  <a:srgbClr val="179B8F"/>
                </a:solidFill>
                <a:latin typeface="Calibri" pitchFamily="34" charset="0"/>
                <a:ea typeface="Calibri" pitchFamily="34" charset="-122"/>
                <a:cs typeface="Calibri" pitchFamily="34" charset="-120"/>
              </a:rPr>
              <a:t>Core truth:  </a:t>
            </a:r>
            <a:r>
              <a:rPr lang="en-US" sz="1300" i="1" dirty="0">
                <a:solidFill>
                  <a:srgbClr val="425066"/>
                </a:solidFill>
                <a:latin typeface="Calibri" pitchFamily="34" charset="0"/>
                <a:ea typeface="Calibri" pitchFamily="34" charset="-122"/>
                <a:cs typeface="Calibri" pitchFamily="34" charset="-120"/>
              </a:rPr>
              <a:t>Leadership is not only operational stewardship. It is interpretive stewardship.</a:t>
            </a:r>
            <a:endParaRPr lang="en-US" sz="1300" dirty="0"/>
          </a:p>
        </p:txBody>
      </p:sp>
      <p:sp>
        <p:nvSpPr>
          <p:cNvPr id="11" name="Text 8"/>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2" name="Text 9"/>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a:t>
            </a:r>
            <a:endParaRPr lang="en-US" sz="900" dirty="0"/>
          </a:p>
        </p:txBody>
      </p:sp>
      <p:sp>
        <p:nvSpPr>
          <p:cNvPr id="13" name="Rectangle 12"/>
          <p:cNvSpPr/>
          <p:nvPr/>
        </p:nvSpPr>
        <p:spPr>
          <a:xfrm>
            <a:off x="731520" y="521207"/>
            <a:ext cx="658368" cy="59436"/>
          </a:xfrm>
          <a:prstGeom prst="rect">
            <a:avLst/>
          </a:prstGeom>
          <a:solidFill>
            <a:srgbClr val="EF6E6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1389888" y="521207"/>
            <a:ext cx="658368" cy="59436"/>
          </a:xfrm>
          <a:prstGeom prst="rect">
            <a:avLst/>
          </a:prstGeom>
          <a:solidFill>
            <a:srgbClr val="E89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2048256" y="521207"/>
            <a:ext cx="658368" cy="59436"/>
          </a:xfrm>
          <a:prstGeom prst="rect">
            <a:avLst/>
          </a:prstGeom>
          <a:solidFill>
            <a:srgbClr val="7E3F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2706624" y="521207"/>
            <a:ext cx="658368" cy="59436"/>
          </a:xfrm>
          <a:prstGeom prst="rect">
            <a:avLst/>
          </a:prstGeom>
          <a:solidFill>
            <a:srgbClr val="179B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364991" y="521207"/>
            <a:ext cx="658368" cy="59436"/>
          </a:xfrm>
          <a:prstGeom prst="rect">
            <a:avLst/>
          </a:prstGeom>
          <a:solidFill>
            <a:srgbClr val="2952A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4023359" y="521207"/>
            <a:ext cx="658368" cy="59436"/>
          </a:xfrm>
          <a:prstGeom prst="rect">
            <a:avLst/>
          </a:prstGeom>
          <a:solidFill>
            <a:srgbClr val="C7237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WHY THIS INSTITUTE EXISTS</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Leaders carry many things at once</a:t>
            </a:r>
            <a:endParaRPr lang="en-US" sz="3100" dirty="0"/>
          </a:p>
        </p:txBody>
      </p:sp>
      <p:sp>
        <p:nvSpPr>
          <p:cNvPr id="4" name="Text 2"/>
          <p:cNvSpPr/>
          <p:nvPr/>
        </p:nvSpPr>
        <p:spPr>
          <a:xfrm>
            <a:off x="548640" y="1783080"/>
            <a:ext cx="5669280" cy="914400"/>
          </a:xfrm>
          <a:prstGeom prst="rect">
            <a:avLst/>
          </a:prstGeom>
          <a:noFill/>
          <a:ln>
            <a:solidFill/>
          </a:ln>
        </p:spPr>
        <p:txBody>
          <a:bodyPr wrap="square" lIns="0" tIns="0" rIns="0" bIns="0" rtlCol="0" anchor="t"/>
          <a:lstStyle/>
          <a:p>
            <a:pPr marL="0" indent="0">
              <a:buNone/>
            </a:pPr>
            <a:r>
              <a:rPr lang="en-US" sz="1700" dirty="0">
                <a:solidFill>
                  <a:srgbClr val="425066"/>
                </a:solidFill>
                <a:latin typeface="Calibri" pitchFamily="34" charset="0"/>
                <a:ea typeface="Calibri" pitchFamily="34" charset="-122"/>
                <a:cs typeface="Calibri" pitchFamily="34" charset="-120"/>
              </a:rPr>
              <a:t>Nonprofit leaders balance competing goods every day — and rarely one at a time.</a:t>
            </a:r>
            <a:endParaRPr lang="en-US" sz="1700" dirty="0"/>
          </a:p>
        </p:txBody>
      </p:sp>
      <p:sp>
        <p:nvSpPr>
          <p:cNvPr id="5" name="Shape 3"/>
          <p:cNvSpPr/>
          <p:nvPr/>
        </p:nvSpPr>
        <p:spPr>
          <a:xfrm>
            <a:off x="548640" y="2788920"/>
            <a:ext cx="5669280" cy="2834640"/>
          </a:xfrm>
          <a:prstGeom prst="roundRect">
            <a:avLst>
              <a:gd name="adj" fmla="val 387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548640" y="2788920"/>
            <a:ext cx="64008" cy="2834640"/>
          </a:xfrm>
          <a:prstGeom prst="rect">
            <a:avLst/>
          </a:prstGeom>
          <a:solidFill>
            <a:srgbClr val="179B8F"/>
          </a:solidFill>
          <a:ln>
            <a:solidFill/>
          </a:ln>
        </p:spPr>
        <p:txBody>
          <a:bodyPr/>
          <a:lstStyle/>
          <a:p>
            <a:endParaRPr lang="en-US"/>
          </a:p>
        </p:txBody>
      </p:sp>
      <p:sp>
        <p:nvSpPr>
          <p:cNvPr id="7" name="Text 5"/>
          <p:cNvSpPr/>
          <p:nvPr/>
        </p:nvSpPr>
        <p:spPr>
          <a:xfrm>
            <a:off x="868680" y="3017520"/>
            <a:ext cx="5120640" cy="365760"/>
          </a:xfrm>
          <a:prstGeom prst="rect">
            <a:avLst/>
          </a:prstGeom>
          <a:noFill/>
          <a:ln>
            <a:solidFill/>
          </a:ln>
        </p:spPr>
        <p:txBody>
          <a:bodyPr wrap="square" lIns="0" tIns="0" rIns="0" bIns="0" rtlCol="0" anchor="ctr"/>
          <a:lstStyle/>
          <a:p>
            <a:pPr marL="0" indent="0">
              <a:buNone/>
            </a:pPr>
            <a:r>
              <a:rPr lang="en-US" sz="1500" b="1" dirty="0">
                <a:solidFill>
                  <a:srgbClr val="179B8F"/>
                </a:solidFill>
                <a:latin typeface="Calibri" pitchFamily="34" charset="0"/>
                <a:ea typeface="Calibri" pitchFamily="34" charset="-122"/>
                <a:cs typeface="Calibri" pitchFamily="34" charset="-120"/>
              </a:rPr>
              <a:t>The real challenge</a:t>
            </a:r>
            <a:endParaRPr lang="en-US" sz="1500" dirty="0"/>
          </a:p>
        </p:txBody>
      </p:sp>
      <p:sp>
        <p:nvSpPr>
          <p:cNvPr id="8" name="Text 6"/>
          <p:cNvSpPr/>
          <p:nvPr/>
        </p:nvSpPr>
        <p:spPr>
          <a:xfrm>
            <a:off x="868680" y="3429000"/>
            <a:ext cx="5120640" cy="1828800"/>
          </a:xfrm>
          <a:prstGeom prst="rect">
            <a:avLst/>
          </a:prstGeom>
          <a:noFill/>
          <a:ln>
            <a:solidFill/>
          </a:ln>
        </p:spPr>
        <p:txBody>
          <a:bodyPr wrap="square" lIns="0" tIns="0" rIns="0" bIns="0" rtlCol="0" anchor="ctr"/>
          <a:lstStyle/>
          <a:p>
            <a:pPr marL="0" indent="0">
              <a:lnSpc>
                <a:spcPct val="110000"/>
              </a:lnSpc>
              <a:buNone/>
            </a:pPr>
            <a:r>
              <a:rPr lang="en-US" sz="1900" i="1" dirty="0">
                <a:solidFill>
                  <a:srgbClr val="172033"/>
                </a:solidFill>
                <a:latin typeface="Georgia" pitchFamily="34" charset="0"/>
                <a:ea typeface="Georgia" pitchFamily="34" charset="-122"/>
                <a:cs typeface="Georgia" pitchFamily="34" charset="-120"/>
              </a:rPr>
              <a:t>The challenge is not only what leaders decide.</a:t>
            </a:r>
            <a:endParaRPr lang="en-US" sz="1900" dirty="0"/>
          </a:p>
          <a:p>
            <a:pPr marL="0" indent="0">
              <a:lnSpc>
                <a:spcPct val="110000"/>
              </a:lnSpc>
              <a:buNone/>
            </a:pPr>
            <a:r>
              <a:rPr lang="en-US" sz="1900" i="1" dirty="0">
                <a:solidFill>
                  <a:srgbClr val="172033"/>
                </a:solidFill>
                <a:latin typeface="Georgia" pitchFamily="34" charset="0"/>
                <a:ea typeface="Georgia" pitchFamily="34" charset="-122"/>
                <a:cs typeface="Georgia" pitchFamily="34" charset="-120"/>
              </a:rPr>
              <a:t>It is how those decisions are interpreted, experienced, and retold.</a:t>
            </a:r>
            <a:endParaRPr lang="en-US" sz="1900" dirty="0"/>
          </a:p>
        </p:txBody>
      </p:sp>
      <p:sp>
        <p:nvSpPr>
          <p:cNvPr id="9" name="Shape 7"/>
          <p:cNvSpPr/>
          <p:nvPr/>
        </p:nvSpPr>
        <p:spPr>
          <a:xfrm>
            <a:off x="6537960" y="1783080"/>
            <a:ext cx="420624" cy="420624"/>
          </a:xfrm>
          <a:prstGeom prst="ellipse">
            <a:avLst/>
          </a:prstGeom>
          <a:solidFill>
            <a:srgbClr val="179B8F"/>
          </a:solidFill>
          <a:ln>
            <a:solidFill/>
          </a:ln>
        </p:spPr>
        <p:txBody>
          <a:bodyPr/>
          <a:lstStyle/>
          <a:p>
            <a:endParaRPr lang="en-US"/>
          </a:p>
        </p:txBody>
      </p:sp>
      <p:pic>
        <p:nvPicPr>
          <p:cNvPr id="10" name="Image 0" descr="preencoded.png"/>
          <p:cNvPicPr>
            <a:picLocks noChangeAspect="1"/>
          </p:cNvPicPr>
          <p:nvPr/>
        </p:nvPicPr>
        <p:blipFill>
          <a:blip r:embed="rId3"/>
          <a:stretch>
            <a:fillRect/>
          </a:stretch>
        </p:blipFill>
        <p:spPr>
          <a:xfrm>
            <a:off x="6655735" y="1900855"/>
            <a:ext cx="185075" cy="185075"/>
          </a:xfrm>
          <a:prstGeom prst="rect">
            <a:avLst/>
          </a:prstGeom>
          <a:ln>
            <a:solidFill/>
          </a:ln>
        </p:spPr>
      </p:pic>
      <p:sp>
        <p:nvSpPr>
          <p:cNvPr id="11" name="Text 8"/>
          <p:cNvSpPr/>
          <p:nvPr/>
        </p:nvSpPr>
        <p:spPr>
          <a:xfrm>
            <a:off x="7086600" y="1783080"/>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Mission</a:t>
            </a:r>
            <a:endParaRPr lang="en-US" sz="1600" dirty="0"/>
          </a:p>
        </p:txBody>
      </p:sp>
      <p:sp>
        <p:nvSpPr>
          <p:cNvPr id="12" name="Shape 9"/>
          <p:cNvSpPr/>
          <p:nvPr/>
        </p:nvSpPr>
        <p:spPr>
          <a:xfrm>
            <a:off x="6537960" y="2350008"/>
            <a:ext cx="420624" cy="420624"/>
          </a:xfrm>
          <a:prstGeom prst="ellipse">
            <a:avLst/>
          </a:prstGeom>
          <a:solidFill>
            <a:srgbClr val="179B8F"/>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6655735" y="2467783"/>
            <a:ext cx="185075" cy="185075"/>
          </a:xfrm>
          <a:prstGeom prst="rect">
            <a:avLst/>
          </a:prstGeom>
          <a:ln>
            <a:solidFill/>
          </a:ln>
        </p:spPr>
      </p:pic>
      <p:sp>
        <p:nvSpPr>
          <p:cNvPr id="14" name="Text 10"/>
          <p:cNvSpPr/>
          <p:nvPr/>
        </p:nvSpPr>
        <p:spPr>
          <a:xfrm>
            <a:off x="7086600" y="2350008"/>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Sustainability</a:t>
            </a:r>
            <a:endParaRPr lang="en-US" sz="1600" dirty="0"/>
          </a:p>
        </p:txBody>
      </p:sp>
      <p:sp>
        <p:nvSpPr>
          <p:cNvPr id="15" name="Shape 11"/>
          <p:cNvSpPr/>
          <p:nvPr/>
        </p:nvSpPr>
        <p:spPr>
          <a:xfrm>
            <a:off x="6537960" y="2916936"/>
            <a:ext cx="420624" cy="420624"/>
          </a:xfrm>
          <a:prstGeom prst="ellipse">
            <a:avLst/>
          </a:prstGeom>
          <a:solidFill>
            <a:srgbClr val="C7237E"/>
          </a:solidFill>
          <a:ln>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6655735" y="3034711"/>
            <a:ext cx="185075" cy="185075"/>
          </a:xfrm>
          <a:prstGeom prst="rect">
            <a:avLst/>
          </a:prstGeom>
          <a:ln>
            <a:solidFill/>
          </a:ln>
        </p:spPr>
      </p:pic>
      <p:sp>
        <p:nvSpPr>
          <p:cNvPr id="17" name="Text 12"/>
          <p:cNvSpPr/>
          <p:nvPr/>
        </p:nvSpPr>
        <p:spPr>
          <a:xfrm>
            <a:off x="7086600" y="2916936"/>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People</a:t>
            </a:r>
            <a:endParaRPr lang="en-US" sz="1600" dirty="0"/>
          </a:p>
        </p:txBody>
      </p:sp>
      <p:sp>
        <p:nvSpPr>
          <p:cNvPr id="18" name="Shape 13"/>
          <p:cNvSpPr/>
          <p:nvPr/>
        </p:nvSpPr>
        <p:spPr>
          <a:xfrm>
            <a:off x="6537960" y="3483864"/>
            <a:ext cx="420624" cy="420624"/>
          </a:xfrm>
          <a:prstGeom prst="ellipse">
            <a:avLst/>
          </a:prstGeom>
          <a:solidFill>
            <a:srgbClr val="E89A3B"/>
          </a:solidFill>
          <a:ln>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6655735" y="3601639"/>
            <a:ext cx="185075" cy="185075"/>
          </a:xfrm>
          <a:prstGeom prst="rect">
            <a:avLst/>
          </a:prstGeom>
          <a:ln>
            <a:solidFill/>
          </a:ln>
        </p:spPr>
      </p:pic>
      <p:sp>
        <p:nvSpPr>
          <p:cNvPr id="20" name="Text 14"/>
          <p:cNvSpPr/>
          <p:nvPr/>
        </p:nvSpPr>
        <p:spPr>
          <a:xfrm>
            <a:off x="7086600" y="3483864"/>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Finance</a:t>
            </a:r>
            <a:endParaRPr lang="en-US" sz="1600" dirty="0"/>
          </a:p>
        </p:txBody>
      </p:sp>
      <p:sp>
        <p:nvSpPr>
          <p:cNvPr id="21" name="Shape 15"/>
          <p:cNvSpPr/>
          <p:nvPr/>
        </p:nvSpPr>
        <p:spPr>
          <a:xfrm>
            <a:off x="6537960" y="4050792"/>
            <a:ext cx="420624" cy="420624"/>
          </a:xfrm>
          <a:prstGeom prst="ellipse">
            <a:avLst/>
          </a:prstGeom>
          <a:solidFill>
            <a:srgbClr val="179B8F"/>
          </a:solidFill>
          <a:ln>
            <a:solidFill/>
          </a:ln>
        </p:spPr>
        <p:txBody>
          <a:bodyPr/>
          <a:lstStyle/>
          <a:p>
            <a:endParaRPr lang="en-US"/>
          </a:p>
        </p:txBody>
      </p:sp>
      <p:pic>
        <p:nvPicPr>
          <p:cNvPr id="22" name="Image 4" descr="preencoded.png"/>
          <p:cNvPicPr>
            <a:picLocks noChangeAspect="1"/>
          </p:cNvPicPr>
          <p:nvPr/>
        </p:nvPicPr>
        <p:blipFill>
          <a:blip r:embed="rId7"/>
          <a:stretch>
            <a:fillRect/>
          </a:stretch>
        </p:blipFill>
        <p:spPr>
          <a:xfrm>
            <a:off x="6655735" y="4168567"/>
            <a:ext cx="185075" cy="185075"/>
          </a:xfrm>
          <a:prstGeom prst="rect">
            <a:avLst/>
          </a:prstGeom>
          <a:ln>
            <a:solidFill/>
          </a:ln>
        </p:spPr>
      </p:pic>
      <p:sp>
        <p:nvSpPr>
          <p:cNvPr id="23" name="Text 16"/>
          <p:cNvSpPr/>
          <p:nvPr/>
        </p:nvSpPr>
        <p:spPr>
          <a:xfrm>
            <a:off x="7086600" y="4050792"/>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Governance</a:t>
            </a:r>
            <a:endParaRPr lang="en-US" sz="1600" dirty="0"/>
          </a:p>
        </p:txBody>
      </p:sp>
      <p:sp>
        <p:nvSpPr>
          <p:cNvPr id="24" name="Shape 17"/>
          <p:cNvSpPr/>
          <p:nvPr/>
        </p:nvSpPr>
        <p:spPr>
          <a:xfrm>
            <a:off x="6537960" y="4617720"/>
            <a:ext cx="420624" cy="420624"/>
          </a:xfrm>
          <a:prstGeom prst="ellipse">
            <a:avLst/>
          </a:prstGeom>
          <a:solidFill>
            <a:srgbClr val="179B8F"/>
          </a:solidFill>
          <a:ln>
            <a:solidFill/>
          </a:ln>
        </p:spPr>
        <p:txBody>
          <a:bodyPr/>
          <a:lstStyle/>
          <a:p>
            <a:endParaRPr lang="en-US"/>
          </a:p>
        </p:txBody>
      </p:sp>
      <p:pic>
        <p:nvPicPr>
          <p:cNvPr id="25" name="Image 5" descr="preencoded.png"/>
          <p:cNvPicPr>
            <a:picLocks noChangeAspect="1"/>
          </p:cNvPicPr>
          <p:nvPr/>
        </p:nvPicPr>
        <p:blipFill>
          <a:blip r:embed="rId8"/>
          <a:stretch>
            <a:fillRect/>
          </a:stretch>
        </p:blipFill>
        <p:spPr>
          <a:xfrm>
            <a:off x="6655735" y="4735495"/>
            <a:ext cx="185075" cy="185075"/>
          </a:xfrm>
          <a:prstGeom prst="rect">
            <a:avLst/>
          </a:prstGeom>
          <a:ln>
            <a:solidFill/>
          </a:ln>
        </p:spPr>
      </p:pic>
      <p:sp>
        <p:nvSpPr>
          <p:cNvPr id="26" name="Text 18"/>
          <p:cNvSpPr/>
          <p:nvPr/>
        </p:nvSpPr>
        <p:spPr>
          <a:xfrm>
            <a:off x="7086600" y="4617720"/>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Community impact</a:t>
            </a:r>
            <a:endParaRPr lang="en-US" sz="1600" dirty="0"/>
          </a:p>
        </p:txBody>
      </p:sp>
      <p:sp>
        <p:nvSpPr>
          <p:cNvPr id="27" name="Shape 19"/>
          <p:cNvSpPr/>
          <p:nvPr/>
        </p:nvSpPr>
        <p:spPr>
          <a:xfrm>
            <a:off x="6537960" y="5184648"/>
            <a:ext cx="420624" cy="420624"/>
          </a:xfrm>
          <a:prstGeom prst="ellipse">
            <a:avLst/>
          </a:prstGeom>
          <a:solidFill>
            <a:srgbClr val="C7237E"/>
          </a:solidFill>
          <a:ln>
            <a:solidFill/>
          </a:ln>
        </p:spPr>
        <p:txBody>
          <a:bodyPr/>
          <a:lstStyle/>
          <a:p>
            <a:endParaRPr lang="en-US"/>
          </a:p>
        </p:txBody>
      </p:sp>
      <p:pic>
        <p:nvPicPr>
          <p:cNvPr id="28" name="Image 6" descr="preencoded.png"/>
          <p:cNvPicPr>
            <a:picLocks noChangeAspect="1"/>
          </p:cNvPicPr>
          <p:nvPr/>
        </p:nvPicPr>
        <p:blipFill>
          <a:blip r:embed="rId9"/>
          <a:stretch>
            <a:fillRect/>
          </a:stretch>
        </p:blipFill>
        <p:spPr>
          <a:xfrm>
            <a:off x="6655735" y="5302423"/>
            <a:ext cx="185075" cy="185075"/>
          </a:xfrm>
          <a:prstGeom prst="rect">
            <a:avLst/>
          </a:prstGeom>
          <a:ln>
            <a:solidFill/>
          </a:ln>
        </p:spPr>
      </p:pic>
      <p:sp>
        <p:nvSpPr>
          <p:cNvPr id="29" name="Text 20"/>
          <p:cNvSpPr/>
          <p:nvPr/>
        </p:nvSpPr>
        <p:spPr>
          <a:xfrm>
            <a:off x="7086600" y="5184648"/>
            <a:ext cx="4572000" cy="420624"/>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Culture</a:t>
            </a:r>
            <a:endParaRPr lang="en-US" sz="1600" dirty="0"/>
          </a:p>
        </p:txBody>
      </p:sp>
      <p:sp>
        <p:nvSpPr>
          <p:cNvPr id="31" name="Text 2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2" name="Text 2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C"/>
        </a:solidFill>
        <a:effectLst/>
      </p:bgPr>
    </p:bg>
    <p:spTree>
      <p:nvGrpSpPr>
        <p:cNvPr id="1" name=""/>
        <p:cNvGrpSpPr/>
        <p:nvPr/>
      </p:nvGrpSpPr>
      <p:grpSpPr>
        <a:xfrm>
          <a:off x="0" y="0"/>
          <a:ext cx="0" cy="0"/>
          <a:chOff x="0" y="0"/>
          <a:chExt cx="0" cy="0"/>
        </a:xfrm>
      </p:grpSpPr>
      <p:sp>
        <p:nvSpPr>
          <p:cNvPr id="2" name="Text 0"/>
          <p:cNvSpPr/>
          <p:nvPr/>
        </p:nvSpPr>
        <p:spPr>
          <a:xfrm>
            <a:off x="548640" y="960120"/>
            <a:ext cx="11064240" cy="365760"/>
          </a:xfrm>
          <a:prstGeom prst="rect">
            <a:avLst/>
          </a:prstGeom>
          <a:noFill/>
          <a:ln>
            <a:solidFill/>
          </a:ln>
        </p:spPr>
        <p:txBody>
          <a:bodyPr wrap="square" lIns="0" tIns="0" rIns="0" bIns="0" rtlCol="0" anchor="ctr"/>
          <a:lstStyle/>
          <a:p>
            <a:pPr marL="0" indent="0" algn="ctr">
              <a:buNone/>
            </a:pPr>
            <a:r>
              <a:rPr lang="en-US" sz="1300" b="1" kern="0" spc="300" dirty="0">
                <a:solidFill>
                  <a:srgbClr val="179B8F"/>
                </a:solidFill>
                <a:latin typeface="Calibri" pitchFamily="34" charset="0"/>
                <a:ea typeface="Calibri" pitchFamily="34" charset="-122"/>
                <a:cs typeface="Calibri" pitchFamily="34" charset="-120"/>
              </a:rPr>
              <a:t>CORE INSTITUTE TRUTH</a:t>
            </a:r>
            <a:endParaRPr lang="en-US" sz="1300" dirty="0"/>
          </a:p>
        </p:txBody>
      </p:sp>
      <p:sp>
        <p:nvSpPr>
          <p:cNvPr id="3" name="Text 1"/>
          <p:cNvSpPr/>
          <p:nvPr/>
        </p:nvSpPr>
        <p:spPr>
          <a:xfrm>
            <a:off x="914400" y="1645920"/>
            <a:ext cx="10332720" cy="2194560"/>
          </a:xfrm>
          <a:prstGeom prst="rect">
            <a:avLst/>
          </a:prstGeom>
          <a:noFill/>
          <a:ln>
            <a:solidFill/>
          </a:ln>
        </p:spPr>
        <p:txBody>
          <a:bodyPr wrap="square" lIns="0" tIns="0" rIns="0" bIns="0" rtlCol="0" anchor="ctr"/>
          <a:lstStyle/>
          <a:p>
            <a:pPr marL="0" indent="0" algn="ctr">
              <a:lnSpc>
                <a:spcPct val="105000"/>
              </a:lnSpc>
              <a:buNone/>
            </a:pPr>
            <a:r>
              <a:rPr lang="en-US" sz="4000" b="1" dirty="0">
                <a:solidFill>
                  <a:srgbClr val="172033"/>
                </a:solidFill>
                <a:latin typeface="Georgia" pitchFamily="34" charset="0"/>
                <a:ea typeface="Georgia" pitchFamily="34" charset="-122"/>
                <a:cs typeface="Georgia" pitchFamily="34" charset="-120"/>
              </a:rPr>
              <a:t>Same organization.</a:t>
            </a:r>
            <a:endParaRPr lang="en-US" sz="4000" dirty="0"/>
          </a:p>
          <a:p>
            <a:pPr marL="0" indent="0" algn="ctr">
              <a:lnSpc>
                <a:spcPct val="105000"/>
              </a:lnSpc>
              <a:buNone/>
            </a:pPr>
            <a:r>
              <a:rPr lang="en-US" sz="4000" b="1" dirty="0">
                <a:solidFill>
                  <a:srgbClr val="172033"/>
                </a:solidFill>
                <a:latin typeface="Georgia" pitchFamily="34" charset="0"/>
                <a:ea typeface="Georgia" pitchFamily="34" charset="-122"/>
                <a:cs typeface="Georgia" pitchFamily="34" charset="-120"/>
              </a:rPr>
              <a:t>Different pressures. Different interpretations.</a:t>
            </a:r>
            <a:endParaRPr lang="en-US" sz="4000" dirty="0"/>
          </a:p>
          <a:p>
            <a:pPr marL="0" indent="0" algn="ctr">
              <a:lnSpc>
                <a:spcPct val="105000"/>
              </a:lnSpc>
              <a:buNone/>
            </a:pPr>
            <a:r>
              <a:rPr lang="en-US" sz="4000" b="1" dirty="0">
                <a:solidFill>
                  <a:srgbClr val="172033"/>
                </a:solidFill>
                <a:latin typeface="Georgia" pitchFamily="34" charset="0"/>
                <a:ea typeface="Georgia" pitchFamily="34" charset="-122"/>
                <a:cs typeface="Georgia" pitchFamily="34" charset="-120"/>
              </a:rPr>
              <a:t>Different narratives.</a:t>
            </a:r>
            <a:endParaRPr lang="en-US" sz="4000" dirty="0"/>
          </a:p>
        </p:txBody>
      </p:sp>
      <p:sp>
        <p:nvSpPr>
          <p:cNvPr id="4" name="Shape 2"/>
          <p:cNvSpPr/>
          <p:nvPr/>
        </p:nvSpPr>
        <p:spPr>
          <a:xfrm>
            <a:off x="676656" y="4480560"/>
            <a:ext cx="2468880"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676656" y="4480560"/>
            <a:ext cx="2468880" cy="73152"/>
          </a:xfrm>
          <a:prstGeom prst="rect">
            <a:avLst/>
          </a:prstGeom>
          <a:solidFill>
            <a:srgbClr val="D8E2EA"/>
          </a:solidFill>
          <a:ln>
            <a:solidFill/>
          </a:ln>
        </p:spPr>
        <p:txBody>
          <a:bodyPr/>
          <a:lstStyle/>
          <a:p>
            <a:endParaRPr lang="en-US"/>
          </a:p>
        </p:txBody>
      </p:sp>
      <p:sp>
        <p:nvSpPr>
          <p:cNvPr id="6" name="Text 4"/>
          <p:cNvSpPr/>
          <p:nvPr/>
        </p:nvSpPr>
        <p:spPr>
          <a:xfrm>
            <a:off x="676656" y="4480560"/>
            <a:ext cx="2468880" cy="118872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Same</a:t>
            </a:r>
            <a:endParaRPr lang="en-US" sz="1600" dirty="0"/>
          </a:p>
          <a:p>
            <a:pPr marL="0" indent="0" algn="ctr">
              <a:buNone/>
            </a:pPr>
            <a:r>
              <a:rPr lang="en-US" sz="1600" b="1" dirty="0">
                <a:solidFill>
                  <a:srgbClr val="172033"/>
                </a:solidFill>
                <a:latin typeface="Calibri" pitchFamily="34" charset="0"/>
                <a:ea typeface="Calibri" pitchFamily="34" charset="-122"/>
                <a:cs typeface="Calibri" pitchFamily="34" charset="-120"/>
              </a:rPr>
              <a:t>organization</a:t>
            </a:r>
            <a:endParaRPr lang="en-US" sz="1600" dirty="0"/>
          </a:p>
        </p:txBody>
      </p:sp>
      <p:sp>
        <p:nvSpPr>
          <p:cNvPr id="7" name="Text 5"/>
          <p:cNvSpPr/>
          <p:nvPr/>
        </p:nvSpPr>
        <p:spPr>
          <a:xfrm>
            <a:off x="3127248" y="4846320"/>
            <a:ext cx="356616" cy="457200"/>
          </a:xfrm>
          <a:prstGeom prst="rect">
            <a:avLst/>
          </a:prstGeom>
          <a:noFill/>
          <a:ln>
            <a:solidFill/>
          </a:ln>
        </p:spPr>
        <p:txBody>
          <a:bodyPr wrap="square" lIns="0" tIns="0" rIns="0" bIns="0" rtlCol="0" anchor="ctr"/>
          <a:lstStyle/>
          <a:p>
            <a:pPr marL="0" indent="0" algn="ctr">
              <a:buNone/>
            </a:pPr>
            <a:r>
              <a:rPr lang="en-US" sz="1800" b="1" dirty="0">
                <a:solidFill>
                  <a:srgbClr val="179B8F"/>
                </a:solidFill>
                <a:latin typeface="Calibri" pitchFamily="34" charset="0"/>
                <a:ea typeface="Calibri" pitchFamily="34" charset="-122"/>
                <a:cs typeface="Calibri" pitchFamily="34" charset="-120"/>
              </a:rPr>
              <a:t>→</a:t>
            </a:r>
            <a:endParaRPr lang="en-US" sz="1800" dirty="0"/>
          </a:p>
        </p:txBody>
      </p:sp>
      <p:sp>
        <p:nvSpPr>
          <p:cNvPr id="8" name="Shape 6"/>
          <p:cNvSpPr/>
          <p:nvPr/>
        </p:nvSpPr>
        <p:spPr>
          <a:xfrm>
            <a:off x="3465576" y="4480560"/>
            <a:ext cx="2468880"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7"/>
          <p:cNvSpPr/>
          <p:nvPr/>
        </p:nvSpPr>
        <p:spPr>
          <a:xfrm>
            <a:off x="3465576" y="4480560"/>
            <a:ext cx="2468880" cy="73152"/>
          </a:xfrm>
          <a:prstGeom prst="rect">
            <a:avLst/>
          </a:prstGeom>
          <a:solidFill>
            <a:srgbClr val="179B8F"/>
          </a:solidFill>
          <a:ln>
            <a:solidFill/>
          </a:ln>
        </p:spPr>
        <p:txBody>
          <a:bodyPr/>
          <a:lstStyle/>
          <a:p>
            <a:endParaRPr lang="en-US"/>
          </a:p>
        </p:txBody>
      </p:sp>
      <p:sp>
        <p:nvSpPr>
          <p:cNvPr id="10" name="Text 8"/>
          <p:cNvSpPr/>
          <p:nvPr/>
        </p:nvSpPr>
        <p:spPr>
          <a:xfrm>
            <a:off x="3465576" y="4480560"/>
            <a:ext cx="2468880" cy="118872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Different</a:t>
            </a:r>
            <a:endParaRPr lang="en-US" sz="1600" dirty="0"/>
          </a:p>
          <a:p>
            <a:pPr marL="0" indent="0" algn="ctr">
              <a:buNone/>
            </a:pPr>
            <a:r>
              <a:rPr lang="en-US" sz="1600" b="1" dirty="0">
                <a:solidFill>
                  <a:srgbClr val="172033"/>
                </a:solidFill>
                <a:latin typeface="Calibri" pitchFamily="34" charset="0"/>
                <a:ea typeface="Calibri" pitchFamily="34" charset="-122"/>
                <a:cs typeface="Calibri" pitchFamily="34" charset="-120"/>
              </a:rPr>
              <a:t>pressures</a:t>
            </a:r>
            <a:endParaRPr lang="en-US" sz="1600" dirty="0"/>
          </a:p>
        </p:txBody>
      </p:sp>
      <p:sp>
        <p:nvSpPr>
          <p:cNvPr id="11" name="Text 9"/>
          <p:cNvSpPr/>
          <p:nvPr/>
        </p:nvSpPr>
        <p:spPr>
          <a:xfrm>
            <a:off x="5916168" y="4846320"/>
            <a:ext cx="356616" cy="457200"/>
          </a:xfrm>
          <a:prstGeom prst="rect">
            <a:avLst/>
          </a:prstGeom>
          <a:noFill/>
          <a:ln>
            <a:solidFill/>
          </a:ln>
        </p:spPr>
        <p:txBody>
          <a:bodyPr wrap="square" lIns="0" tIns="0" rIns="0" bIns="0" rtlCol="0" anchor="ctr"/>
          <a:lstStyle/>
          <a:p>
            <a:pPr marL="0" indent="0" algn="ctr">
              <a:buNone/>
            </a:pPr>
            <a:r>
              <a:rPr lang="en-US" sz="1800" b="1" dirty="0">
                <a:solidFill>
                  <a:srgbClr val="179B8F"/>
                </a:solidFill>
                <a:latin typeface="Calibri" pitchFamily="34" charset="0"/>
                <a:ea typeface="Calibri" pitchFamily="34" charset="-122"/>
                <a:cs typeface="Calibri" pitchFamily="34" charset="-120"/>
              </a:rPr>
              <a:t>→</a:t>
            </a:r>
            <a:endParaRPr lang="en-US" sz="1800" dirty="0"/>
          </a:p>
        </p:txBody>
      </p:sp>
      <p:sp>
        <p:nvSpPr>
          <p:cNvPr id="12" name="Shape 10"/>
          <p:cNvSpPr/>
          <p:nvPr/>
        </p:nvSpPr>
        <p:spPr>
          <a:xfrm>
            <a:off x="6254496" y="4480560"/>
            <a:ext cx="2468880"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1"/>
          <p:cNvSpPr/>
          <p:nvPr/>
        </p:nvSpPr>
        <p:spPr>
          <a:xfrm>
            <a:off x="6254496" y="4480560"/>
            <a:ext cx="2468880" cy="73152"/>
          </a:xfrm>
          <a:prstGeom prst="rect">
            <a:avLst/>
          </a:prstGeom>
          <a:solidFill>
            <a:srgbClr val="C7237E"/>
          </a:solidFill>
          <a:ln>
            <a:solidFill/>
          </a:ln>
        </p:spPr>
        <p:txBody>
          <a:bodyPr/>
          <a:lstStyle/>
          <a:p>
            <a:endParaRPr lang="en-US"/>
          </a:p>
        </p:txBody>
      </p:sp>
      <p:sp>
        <p:nvSpPr>
          <p:cNvPr id="14" name="Text 12"/>
          <p:cNvSpPr/>
          <p:nvPr/>
        </p:nvSpPr>
        <p:spPr>
          <a:xfrm>
            <a:off x="6254496" y="4480560"/>
            <a:ext cx="2468880" cy="118872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Different</a:t>
            </a:r>
            <a:endParaRPr lang="en-US" sz="1600" dirty="0"/>
          </a:p>
          <a:p>
            <a:pPr marL="0" indent="0" algn="ctr">
              <a:buNone/>
            </a:pPr>
            <a:r>
              <a:rPr lang="en-US" sz="1600" b="1" dirty="0">
                <a:solidFill>
                  <a:srgbClr val="172033"/>
                </a:solidFill>
                <a:latin typeface="Calibri" pitchFamily="34" charset="0"/>
                <a:ea typeface="Calibri" pitchFamily="34" charset="-122"/>
                <a:cs typeface="Calibri" pitchFamily="34" charset="-120"/>
              </a:rPr>
              <a:t>interpretations</a:t>
            </a:r>
            <a:endParaRPr lang="en-US" sz="1600" dirty="0"/>
          </a:p>
        </p:txBody>
      </p:sp>
      <p:sp>
        <p:nvSpPr>
          <p:cNvPr id="15" name="Text 13"/>
          <p:cNvSpPr/>
          <p:nvPr/>
        </p:nvSpPr>
        <p:spPr>
          <a:xfrm>
            <a:off x="8705088" y="4846320"/>
            <a:ext cx="356616" cy="457200"/>
          </a:xfrm>
          <a:prstGeom prst="rect">
            <a:avLst/>
          </a:prstGeom>
          <a:noFill/>
          <a:ln>
            <a:solidFill/>
          </a:ln>
        </p:spPr>
        <p:txBody>
          <a:bodyPr wrap="square" lIns="0" tIns="0" rIns="0" bIns="0" rtlCol="0" anchor="ctr"/>
          <a:lstStyle/>
          <a:p>
            <a:pPr marL="0" indent="0" algn="ctr">
              <a:buNone/>
            </a:pPr>
            <a:r>
              <a:rPr lang="en-US" sz="1800" b="1" dirty="0">
                <a:solidFill>
                  <a:srgbClr val="179B8F"/>
                </a:solidFill>
                <a:latin typeface="Calibri" pitchFamily="34" charset="0"/>
                <a:ea typeface="Calibri" pitchFamily="34" charset="-122"/>
                <a:cs typeface="Calibri" pitchFamily="34" charset="-120"/>
              </a:rPr>
              <a:t>→</a:t>
            </a:r>
            <a:endParaRPr lang="en-US" sz="1800" dirty="0"/>
          </a:p>
        </p:txBody>
      </p:sp>
      <p:sp>
        <p:nvSpPr>
          <p:cNvPr id="16" name="Shape 14"/>
          <p:cNvSpPr/>
          <p:nvPr/>
        </p:nvSpPr>
        <p:spPr>
          <a:xfrm>
            <a:off x="9043416" y="4480560"/>
            <a:ext cx="2468880"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Shape 15"/>
          <p:cNvSpPr/>
          <p:nvPr/>
        </p:nvSpPr>
        <p:spPr>
          <a:xfrm>
            <a:off x="9043416" y="4480560"/>
            <a:ext cx="2468880" cy="73152"/>
          </a:xfrm>
          <a:prstGeom prst="rect">
            <a:avLst/>
          </a:prstGeom>
          <a:solidFill>
            <a:srgbClr val="179B8F"/>
          </a:solidFill>
          <a:ln>
            <a:solidFill/>
          </a:ln>
        </p:spPr>
        <p:txBody>
          <a:bodyPr/>
          <a:lstStyle/>
          <a:p>
            <a:endParaRPr lang="en-US"/>
          </a:p>
        </p:txBody>
      </p:sp>
      <p:sp>
        <p:nvSpPr>
          <p:cNvPr id="18" name="Text 16"/>
          <p:cNvSpPr/>
          <p:nvPr/>
        </p:nvSpPr>
        <p:spPr>
          <a:xfrm>
            <a:off x="9043416" y="4480560"/>
            <a:ext cx="2468880" cy="118872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Different</a:t>
            </a:r>
            <a:endParaRPr lang="en-US" sz="1600" dirty="0"/>
          </a:p>
          <a:p>
            <a:pPr marL="0" indent="0" algn="ctr">
              <a:buNone/>
            </a:pPr>
            <a:r>
              <a:rPr lang="en-US" sz="1600" b="1" dirty="0">
                <a:solidFill>
                  <a:srgbClr val="172033"/>
                </a:solidFill>
                <a:latin typeface="Calibri" pitchFamily="34" charset="0"/>
                <a:ea typeface="Calibri" pitchFamily="34" charset="-122"/>
                <a:cs typeface="Calibri" pitchFamily="34" charset="-120"/>
              </a:rPr>
              <a:t>narratives</a:t>
            </a:r>
            <a:endParaRPr lang="en-US" sz="1600" dirty="0"/>
          </a:p>
        </p:txBody>
      </p:sp>
      <p:sp>
        <p:nvSpPr>
          <p:cNvPr id="20" name="Text 1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1" name="Text 1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 SHARED LANGUAGE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Leadership Layers Model</a:t>
            </a:r>
            <a:endParaRPr lang="en-US" sz="3100" dirty="0"/>
          </a:p>
        </p:txBody>
      </p:sp>
      <p:sp>
        <p:nvSpPr>
          <p:cNvPr id="4" name="Text 2"/>
          <p:cNvSpPr/>
          <p:nvPr/>
        </p:nvSpPr>
        <p:spPr>
          <a:xfrm>
            <a:off x="548640" y="1627632"/>
            <a:ext cx="11064240" cy="365760"/>
          </a:xfrm>
          <a:prstGeom prst="rect">
            <a:avLst/>
          </a:prstGeom>
          <a:noFill/>
          <a:ln>
            <a:solidFill/>
          </a:ln>
        </p:spPr>
        <p:txBody>
          <a:bodyPr wrap="square" lIns="0" tIns="0" rIns="0" bIns="0" rtlCol="0" anchor="ctr"/>
          <a:lstStyle/>
          <a:p>
            <a:pPr marL="0" indent="0">
              <a:buNone/>
            </a:pPr>
            <a:r>
              <a:rPr lang="en-US" sz="1500" i="1" dirty="0">
                <a:solidFill>
                  <a:srgbClr val="596678"/>
                </a:solidFill>
                <a:latin typeface="Calibri" pitchFamily="34" charset="0"/>
                <a:ea typeface="Calibri" pitchFamily="34" charset="-122"/>
                <a:cs typeface="Calibri" pitchFamily="34" charset="-120"/>
              </a:rPr>
              <a:t>Five layers — not a hierarchy of worth, but of scope, altitude, and vantage point.</a:t>
            </a:r>
            <a:endParaRPr lang="en-US" sz="1500" dirty="0"/>
          </a:p>
        </p:txBody>
      </p:sp>
      <p:sp>
        <p:nvSpPr>
          <p:cNvPr id="5" name="Shape 3"/>
          <p:cNvSpPr/>
          <p:nvPr/>
        </p:nvSpPr>
        <p:spPr>
          <a:xfrm>
            <a:off x="1280160" y="2057400"/>
            <a:ext cx="10332720" cy="749808"/>
          </a:xfrm>
          <a:prstGeom prst="roundRect">
            <a:avLst>
              <a:gd name="adj" fmla="val 1219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1280160" y="2057400"/>
            <a:ext cx="64008" cy="749808"/>
          </a:xfrm>
          <a:prstGeom prst="rect">
            <a:avLst/>
          </a:prstGeom>
          <a:solidFill>
            <a:srgbClr val="7E3F8F"/>
          </a:solidFill>
          <a:ln>
            <a:solidFill/>
          </a:ln>
        </p:spPr>
        <p:txBody>
          <a:bodyPr/>
          <a:lstStyle/>
          <a:p>
            <a:endParaRPr lang="en-US"/>
          </a:p>
        </p:txBody>
      </p:sp>
      <p:sp>
        <p:nvSpPr>
          <p:cNvPr id="7" name="Shape 5"/>
          <p:cNvSpPr/>
          <p:nvPr/>
        </p:nvSpPr>
        <p:spPr>
          <a:xfrm>
            <a:off x="1481328" y="2203704"/>
            <a:ext cx="457200" cy="457200"/>
          </a:xfrm>
          <a:prstGeom prst="ellipse">
            <a:avLst/>
          </a:prstGeom>
          <a:solidFill>
            <a:srgbClr val="7E3F8F"/>
          </a:solidFill>
          <a:ln>
            <a:solidFill/>
          </a:ln>
        </p:spPr>
        <p:txBody>
          <a:bodyPr/>
          <a:lstStyle/>
          <a:p>
            <a:endParaRPr lang="en-US"/>
          </a:p>
        </p:txBody>
      </p:sp>
      <p:sp>
        <p:nvSpPr>
          <p:cNvPr id="8" name="Text 6"/>
          <p:cNvSpPr/>
          <p:nvPr/>
        </p:nvSpPr>
        <p:spPr>
          <a:xfrm>
            <a:off x="1481328" y="220370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5</a:t>
            </a:r>
            <a:endParaRPr lang="en-US" sz="1700" dirty="0"/>
          </a:p>
        </p:txBody>
      </p:sp>
      <p:sp>
        <p:nvSpPr>
          <p:cNvPr id="9" name="Text 7"/>
          <p:cNvSpPr/>
          <p:nvPr/>
        </p:nvSpPr>
        <p:spPr>
          <a:xfrm>
            <a:off x="2148840" y="2148840"/>
            <a:ext cx="6583680" cy="310896"/>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Association Leadership / VP / COO / CEO / C-Suite</a:t>
            </a:r>
            <a:endParaRPr lang="en-US" sz="1500" dirty="0"/>
          </a:p>
        </p:txBody>
      </p:sp>
      <p:sp>
        <p:nvSpPr>
          <p:cNvPr id="10" name="Text 8"/>
          <p:cNvSpPr/>
          <p:nvPr/>
        </p:nvSpPr>
        <p:spPr>
          <a:xfrm>
            <a:off x="2148840" y="2441448"/>
            <a:ext cx="9235440" cy="292608"/>
          </a:xfrm>
          <a:prstGeom prst="rect">
            <a:avLst/>
          </a:prstGeom>
          <a:noFill/>
          <a:ln>
            <a:solidFill/>
          </a:ln>
        </p:spPr>
        <p:txBody>
          <a:bodyPr wrap="square" lIns="0" tIns="0" rIns="0" bIns="0" rtlCol="0" anchor="ctr"/>
          <a:lstStyle/>
          <a:p>
            <a:pPr marL="0" indent="0">
              <a:buNone/>
            </a:pPr>
            <a:r>
              <a:rPr lang="en-US" sz="1200" dirty="0">
                <a:solidFill>
                  <a:srgbClr val="596678"/>
                </a:solidFill>
                <a:latin typeface="Calibri" pitchFamily="34" charset="0"/>
                <a:ea typeface="Calibri" pitchFamily="34" charset="-122"/>
                <a:cs typeface="Calibri" pitchFamily="34" charset="-120"/>
              </a:rPr>
              <a:t>Enterprise strategy, governance, system stewardship</a:t>
            </a:r>
            <a:endParaRPr lang="en-US" sz="1200" dirty="0"/>
          </a:p>
        </p:txBody>
      </p:sp>
      <p:sp>
        <p:nvSpPr>
          <p:cNvPr id="11" name="Shape 9"/>
          <p:cNvSpPr/>
          <p:nvPr/>
        </p:nvSpPr>
        <p:spPr>
          <a:xfrm>
            <a:off x="1280160" y="2880360"/>
            <a:ext cx="10332720" cy="749808"/>
          </a:xfrm>
          <a:prstGeom prst="roundRect">
            <a:avLst>
              <a:gd name="adj" fmla="val 1219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2" name="Shape 10"/>
          <p:cNvSpPr/>
          <p:nvPr/>
        </p:nvSpPr>
        <p:spPr>
          <a:xfrm>
            <a:off x="1280160" y="2880360"/>
            <a:ext cx="64008" cy="749808"/>
          </a:xfrm>
          <a:prstGeom prst="rect">
            <a:avLst/>
          </a:prstGeom>
          <a:solidFill>
            <a:srgbClr val="C7237E"/>
          </a:solidFill>
          <a:ln>
            <a:solidFill/>
          </a:ln>
        </p:spPr>
        <p:txBody>
          <a:bodyPr/>
          <a:lstStyle/>
          <a:p>
            <a:endParaRPr lang="en-US"/>
          </a:p>
        </p:txBody>
      </p:sp>
      <p:sp>
        <p:nvSpPr>
          <p:cNvPr id="13" name="Shape 11"/>
          <p:cNvSpPr/>
          <p:nvPr/>
        </p:nvSpPr>
        <p:spPr>
          <a:xfrm>
            <a:off x="1481328" y="3026664"/>
            <a:ext cx="457200" cy="457200"/>
          </a:xfrm>
          <a:prstGeom prst="ellipse">
            <a:avLst/>
          </a:prstGeom>
          <a:solidFill>
            <a:srgbClr val="C7237E"/>
          </a:solidFill>
          <a:ln>
            <a:solidFill/>
          </a:ln>
        </p:spPr>
        <p:txBody>
          <a:bodyPr/>
          <a:lstStyle/>
          <a:p>
            <a:endParaRPr lang="en-US"/>
          </a:p>
        </p:txBody>
      </p:sp>
      <p:sp>
        <p:nvSpPr>
          <p:cNvPr id="14" name="Text 12"/>
          <p:cNvSpPr/>
          <p:nvPr/>
        </p:nvSpPr>
        <p:spPr>
          <a:xfrm>
            <a:off x="1481328" y="302666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4</a:t>
            </a:r>
            <a:endParaRPr lang="en-US" sz="1700" dirty="0"/>
          </a:p>
        </p:txBody>
      </p:sp>
      <p:sp>
        <p:nvSpPr>
          <p:cNvPr id="15" name="Text 13"/>
          <p:cNvSpPr/>
          <p:nvPr/>
        </p:nvSpPr>
        <p:spPr>
          <a:xfrm>
            <a:off x="2148840" y="2971800"/>
            <a:ext cx="6583680" cy="310896"/>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Executive Directors / Branch Directors</a:t>
            </a:r>
            <a:endParaRPr lang="en-US" sz="1500" dirty="0"/>
          </a:p>
        </p:txBody>
      </p:sp>
      <p:sp>
        <p:nvSpPr>
          <p:cNvPr id="16" name="Text 14"/>
          <p:cNvSpPr/>
          <p:nvPr/>
        </p:nvSpPr>
        <p:spPr>
          <a:xfrm>
            <a:off x="2148840" y="3264408"/>
            <a:ext cx="9235440" cy="292608"/>
          </a:xfrm>
          <a:prstGeom prst="rect">
            <a:avLst/>
          </a:prstGeom>
          <a:noFill/>
          <a:ln>
            <a:solidFill/>
          </a:ln>
        </p:spPr>
        <p:txBody>
          <a:bodyPr wrap="square" lIns="0" tIns="0" rIns="0" bIns="0" rtlCol="0" anchor="ctr"/>
          <a:lstStyle/>
          <a:p>
            <a:pPr marL="0" indent="0">
              <a:buNone/>
            </a:pPr>
            <a:r>
              <a:rPr lang="en-US" sz="1200" dirty="0">
                <a:solidFill>
                  <a:srgbClr val="596678"/>
                </a:solidFill>
                <a:latin typeface="Calibri" pitchFamily="34" charset="0"/>
                <a:ea typeface="Calibri" pitchFamily="34" charset="-122"/>
                <a:cs typeface="Calibri" pitchFamily="34" charset="-120"/>
              </a:rPr>
              <a:t>Site leadership, budget ownership, community face</a:t>
            </a:r>
            <a:endParaRPr lang="en-US" sz="1200" dirty="0"/>
          </a:p>
        </p:txBody>
      </p:sp>
      <p:sp>
        <p:nvSpPr>
          <p:cNvPr id="17" name="Shape 15"/>
          <p:cNvSpPr/>
          <p:nvPr/>
        </p:nvSpPr>
        <p:spPr>
          <a:xfrm>
            <a:off x="1280160" y="3703320"/>
            <a:ext cx="10332720" cy="749808"/>
          </a:xfrm>
          <a:prstGeom prst="roundRect">
            <a:avLst>
              <a:gd name="adj" fmla="val 1219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6"/>
          <p:cNvSpPr/>
          <p:nvPr/>
        </p:nvSpPr>
        <p:spPr>
          <a:xfrm>
            <a:off x="1280160" y="3703320"/>
            <a:ext cx="64008" cy="749808"/>
          </a:xfrm>
          <a:prstGeom prst="rect">
            <a:avLst/>
          </a:prstGeom>
          <a:solidFill>
            <a:srgbClr val="179B8F"/>
          </a:solidFill>
          <a:ln>
            <a:solidFill/>
          </a:ln>
        </p:spPr>
        <p:txBody>
          <a:bodyPr/>
          <a:lstStyle/>
          <a:p>
            <a:endParaRPr lang="en-US"/>
          </a:p>
        </p:txBody>
      </p:sp>
      <p:sp>
        <p:nvSpPr>
          <p:cNvPr id="19" name="Shape 17"/>
          <p:cNvSpPr/>
          <p:nvPr/>
        </p:nvSpPr>
        <p:spPr>
          <a:xfrm>
            <a:off x="1481328" y="3849624"/>
            <a:ext cx="457200" cy="457200"/>
          </a:xfrm>
          <a:prstGeom prst="ellipse">
            <a:avLst/>
          </a:prstGeom>
          <a:solidFill>
            <a:srgbClr val="179B8F"/>
          </a:solidFill>
          <a:ln>
            <a:solidFill/>
          </a:ln>
        </p:spPr>
        <p:txBody>
          <a:bodyPr/>
          <a:lstStyle/>
          <a:p>
            <a:endParaRPr lang="en-US"/>
          </a:p>
        </p:txBody>
      </p:sp>
      <p:sp>
        <p:nvSpPr>
          <p:cNvPr id="20" name="Text 18"/>
          <p:cNvSpPr/>
          <p:nvPr/>
        </p:nvSpPr>
        <p:spPr>
          <a:xfrm>
            <a:off x="1481328" y="384962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3</a:t>
            </a:r>
            <a:endParaRPr lang="en-US" sz="1700" dirty="0"/>
          </a:p>
        </p:txBody>
      </p:sp>
      <p:sp>
        <p:nvSpPr>
          <p:cNvPr id="21" name="Text 19"/>
          <p:cNvSpPr/>
          <p:nvPr/>
        </p:nvSpPr>
        <p:spPr>
          <a:xfrm>
            <a:off x="2148840" y="3794760"/>
            <a:ext cx="6583680" cy="310896"/>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Associate Executive Directors / Operations Directors</a:t>
            </a:r>
            <a:endParaRPr lang="en-US" sz="1500" dirty="0"/>
          </a:p>
        </p:txBody>
      </p:sp>
      <p:sp>
        <p:nvSpPr>
          <p:cNvPr id="22" name="Text 20"/>
          <p:cNvSpPr/>
          <p:nvPr/>
        </p:nvSpPr>
        <p:spPr>
          <a:xfrm>
            <a:off x="2148840" y="4087368"/>
            <a:ext cx="9235440" cy="292608"/>
          </a:xfrm>
          <a:prstGeom prst="rect">
            <a:avLst/>
          </a:prstGeom>
          <a:noFill/>
          <a:ln>
            <a:solidFill/>
          </a:ln>
        </p:spPr>
        <p:txBody>
          <a:bodyPr wrap="square" lIns="0" tIns="0" rIns="0" bIns="0" rtlCol="0" anchor="ctr"/>
          <a:lstStyle/>
          <a:p>
            <a:pPr marL="0" indent="0">
              <a:buNone/>
            </a:pPr>
            <a:r>
              <a:rPr lang="en-US" sz="1200" dirty="0">
                <a:solidFill>
                  <a:srgbClr val="596678"/>
                </a:solidFill>
                <a:latin typeface="Calibri" pitchFamily="34" charset="0"/>
                <a:ea typeface="Calibri" pitchFamily="34" charset="-122"/>
                <a:cs typeface="Calibri" pitchFamily="34" charset="-120"/>
              </a:rPr>
              <a:t>Operational coordination, team leadership, execution</a:t>
            </a:r>
            <a:endParaRPr lang="en-US" sz="1200" dirty="0"/>
          </a:p>
        </p:txBody>
      </p:sp>
      <p:sp>
        <p:nvSpPr>
          <p:cNvPr id="23" name="Shape 21"/>
          <p:cNvSpPr/>
          <p:nvPr/>
        </p:nvSpPr>
        <p:spPr>
          <a:xfrm>
            <a:off x="1280160" y="4526280"/>
            <a:ext cx="10332720" cy="749808"/>
          </a:xfrm>
          <a:prstGeom prst="roundRect">
            <a:avLst>
              <a:gd name="adj" fmla="val 1219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4" name="Shape 22"/>
          <p:cNvSpPr/>
          <p:nvPr/>
        </p:nvSpPr>
        <p:spPr>
          <a:xfrm>
            <a:off x="1280160" y="4526280"/>
            <a:ext cx="64008" cy="749808"/>
          </a:xfrm>
          <a:prstGeom prst="rect">
            <a:avLst/>
          </a:prstGeom>
          <a:solidFill>
            <a:srgbClr val="179B8F"/>
          </a:solidFill>
          <a:ln>
            <a:solidFill/>
          </a:ln>
        </p:spPr>
        <p:txBody>
          <a:bodyPr/>
          <a:lstStyle/>
          <a:p>
            <a:endParaRPr lang="en-US"/>
          </a:p>
        </p:txBody>
      </p:sp>
      <p:sp>
        <p:nvSpPr>
          <p:cNvPr id="25" name="Shape 23"/>
          <p:cNvSpPr/>
          <p:nvPr/>
        </p:nvSpPr>
        <p:spPr>
          <a:xfrm>
            <a:off x="1481328" y="4672584"/>
            <a:ext cx="457200" cy="457200"/>
          </a:xfrm>
          <a:prstGeom prst="ellipse">
            <a:avLst/>
          </a:prstGeom>
          <a:solidFill>
            <a:srgbClr val="179B8F"/>
          </a:solidFill>
          <a:ln>
            <a:solidFill/>
          </a:ln>
        </p:spPr>
        <p:txBody>
          <a:bodyPr/>
          <a:lstStyle/>
          <a:p>
            <a:endParaRPr lang="en-US"/>
          </a:p>
        </p:txBody>
      </p:sp>
      <p:sp>
        <p:nvSpPr>
          <p:cNvPr id="26" name="Text 24"/>
          <p:cNvSpPr/>
          <p:nvPr/>
        </p:nvSpPr>
        <p:spPr>
          <a:xfrm>
            <a:off x="1481328" y="467258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2</a:t>
            </a:r>
            <a:endParaRPr lang="en-US" sz="1700" dirty="0"/>
          </a:p>
        </p:txBody>
      </p:sp>
      <p:sp>
        <p:nvSpPr>
          <p:cNvPr id="27" name="Text 25"/>
          <p:cNvSpPr/>
          <p:nvPr/>
        </p:nvSpPr>
        <p:spPr>
          <a:xfrm>
            <a:off x="2148840" y="4617720"/>
            <a:ext cx="6583680" cy="310896"/>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Managers &amp; Program Directors</a:t>
            </a:r>
            <a:endParaRPr lang="en-US" sz="1500" dirty="0"/>
          </a:p>
        </p:txBody>
      </p:sp>
      <p:sp>
        <p:nvSpPr>
          <p:cNvPr id="28" name="Text 26"/>
          <p:cNvSpPr/>
          <p:nvPr/>
        </p:nvSpPr>
        <p:spPr>
          <a:xfrm>
            <a:off x="2148840" y="4910328"/>
            <a:ext cx="9235440" cy="292608"/>
          </a:xfrm>
          <a:prstGeom prst="rect">
            <a:avLst/>
          </a:prstGeom>
          <a:noFill/>
          <a:ln>
            <a:solidFill/>
          </a:ln>
        </p:spPr>
        <p:txBody>
          <a:bodyPr wrap="square" lIns="0" tIns="0" rIns="0" bIns="0" rtlCol="0" anchor="ctr"/>
          <a:lstStyle/>
          <a:p>
            <a:pPr marL="0" indent="0">
              <a:buNone/>
            </a:pPr>
            <a:r>
              <a:rPr lang="en-US" sz="1200" dirty="0">
                <a:solidFill>
                  <a:srgbClr val="596678"/>
                </a:solidFill>
                <a:latin typeface="Calibri" pitchFamily="34" charset="0"/>
                <a:ea typeface="Calibri" pitchFamily="34" charset="-122"/>
                <a:cs typeface="Calibri" pitchFamily="34" charset="-120"/>
              </a:rPr>
              <a:t>Program delivery, supervision, day-to-day quality</a:t>
            </a:r>
            <a:endParaRPr lang="en-US" sz="1200" dirty="0"/>
          </a:p>
        </p:txBody>
      </p:sp>
      <p:sp>
        <p:nvSpPr>
          <p:cNvPr id="29" name="Shape 27"/>
          <p:cNvSpPr/>
          <p:nvPr/>
        </p:nvSpPr>
        <p:spPr>
          <a:xfrm>
            <a:off x="1280160" y="5349240"/>
            <a:ext cx="10332720" cy="749808"/>
          </a:xfrm>
          <a:prstGeom prst="roundRect">
            <a:avLst>
              <a:gd name="adj" fmla="val 1219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0" name="Shape 28"/>
          <p:cNvSpPr/>
          <p:nvPr/>
        </p:nvSpPr>
        <p:spPr>
          <a:xfrm>
            <a:off x="1280160" y="5349240"/>
            <a:ext cx="64008" cy="749808"/>
          </a:xfrm>
          <a:prstGeom prst="rect">
            <a:avLst/>
          </a:prstGeom>
          <a:solidFill>
            <a:srgbClr val="179B8F"/>
          </a:solidFill>
          <a:ln>
            <a:solidFill/>
          </a:ln>
        </p:spPr>
        <p:txBody>
          <a:bodyPr/>
          <a:lstStyle/>
          <a:p>
            <a:endParaRPr lang="en-US"/>
          </a:p>
        </p:txBody>
      </p:sp>
      <p:sp>
        <p:nvSpPr>
          <p:cNvPr id="31" name="Shape 29"/>
          <p:cNvSpPr/>
          <p:nvPr/>
        </p:nvSpPr>
        <p:spPr>
          <a:xfrm>
            <a:off x="1481328" y="5495544"/>
            <a:ext cx="457200" cy="457200"/>
          </a:xfrm>
          <a:prstGeom prst="ellipse">
            <a:avLst/>
          </a:prstGeom>
          <a:solidFill>
            <a:srgbClr val="179B8F"/>
          </a:solidFill>
          <a:ln>
            <a:solidFill/>
          </a:ln>
        </p:spPr>
        <p:txBody>
          <a:bodyPr/>
          <a:lstStyle/>
          <a:p>
            <a:endParaRPr lang="en-US"/>
          </a:p>
        </p:txBody>
      </p:sp>
      <p:sp>
        <p:nvSpPr>
          <p:cNvPr id="32" name="Text 30"/>
          <p:cNvSpPr/>
          <p:nvPr/>
        </p:nvSpPr>
        <p:spPr>
          <a:xfrm>
            <a:off x="1481328" y="549554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1</a:t>
            </a:r>
            <a:endParaRPr lang="en-US" sz="1700" dirty="0"/>
          </a:p>
        </p:txBody>
      </p:sp>
      <p:sp>
        <p:nvSpPr>
          <p:cNvPr id="33" name="Text 31"/>
          <p:cNvSpPr/>
          <p:nvPr/>
        </p:nvSpPr>
        <p:spPr>
          <a:xfrm>
            <a:off x="2148840" y="5440680"/>
            <a:ext cx="6583680" cy="310896"/>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Frontline Staff</a:t>
            </a:r>
            <a:endParaRPr lang="en-US" sz="1500" dirty="0"/>
          </a:p>
        </p:txBody>
      </p:sp>
      <p:sp>
        <p:nvSpPr>
          <p:cNvPr id="34" name="Text 32"/>
          <p:cNvSpPr/>
          <p:nvPr/>
        </p:nvSpPr>
        <p:spPr>
          <a:xfrm>
            <a:off x="2148840" y="5733288"/>
            <a:ext cx="9235440" cy="292608"/>
          </a:xfrm>
          <a:prstGeom prst="rect">
            <a:avLst/>
          </a:prstGeom>
          <a:noFill/>
          <a:ln>
            <a:solidFill/>
          </a:ln>
        </p:spPr>
        <p:txBody>
          <a:bodyPr wrap="square" lIns="0" tIns="0" rIns="0" bIns="0" rtlCol="0" anchor="ctr"/>
          <a:lstStyle/>
          <a:p>
            <a:pPr marL="0" indent="0">
              <a:buNone/>
            </a:pPr>
            <a:r>
              <a:rPr lang="en-US" sz="1200" dirty="0">
                <a:solidFill>
                  <a:srgbClr val="596678"/>
                </a:solidFill>
                <a:latin typeface="Calibri" pitchFamily="34" charset="0"/>
                <a:ea typeface="Calibri" pitchFamily="34" charset="-122"/>
                <a:cs typeface="Calibri" pitchFamily="34" charset="-120"/>
              </a:rPr>
              <a:t>Relational, community-facing, member experience</a:t>
            </a:r>
            <a:endParaRPr lang="en-US" sz="1200" dirty="0"/>
          </a:p>
        </p:txBody>
      </p:sp>
      <p:sp>
        <p:nvSpPr>
          <p:cNvPr id="35" name="Text 33"/>
          <p:cNvSpPr/>
          <p:nvPr/>
        </p:nvSpPr>
        <p:spPr>
          <a:xfrm>
            <a:off x="502920" y="2103120"/>
            <a:ext cx="457200" cy="365760"/>
          </a:xfrm>
          <a:prstGeom prst="rect">
            <a:avLst/>
          </a:prstGeom>
          <a:noFill/>
          <a:ln>
            <a:solidFill/>
          </a:ln>
        </p:spPr>
        <p:txBody>
          <a:bodyPr wrap="square" lIns="0" tIns="0" rIns="0" bIns="0" rtlCol="0" anchor="ctr"/>
          <a:lstStyle/>
          <a:p>
            <a:pPr marL="0" indent="0" algn="ctr">
              <a:buNone/>
            </a:pPr>
            <a:r>
              <a:rPr lang="en-US" sz="1600" dirty="0">
                <a:solidFill>
                  <a:srgbClr val="179B8F"/>
                </a:solidFill>
              </a:rPr>
              <a:t>▲</a:t>
            </a:r>
            <a:endParaRPr lang="en-US" sz="1600" dirty="0"/>
          </a:p>
        </p:txBody>
      </p:sp>
      <p:sp>
        <p:nvSpPr>
          <p:cNvPr id="36" name="Text 34"/>
          <p:cNvSpPr/>
          <p:nvPr/>
        </p:nvSpPr>
        <p:spPr>
          <a:xfrm>
            <a:off x="320040" y="2514600"/>
            <a:ext cx="868680" cy="1463040"/>
          </a:xfrm>
          <a:prstGeom prst="rect">
            <a:avLst/>
          </a:prstGeom>
          <a:noFill/>
          <a:ln>
            <a:solidFill/>
          </a:ln>
        </p:spPr>
        <p:txBody>
          <a:bodyPr wrap="square" lIns="0" tIns="0" rIns="0" bIns="0" rtlCol="0" anchor="ctr"/>
          <a:lstStyle/>
          <a:p>
            <a:pPr marL="0" indent="0" algn="ctr">
              <a:buNone/>
            </a:pPr>
            <a:r>
              <a:rPr lang="en-US" sz="900" b="1" kern="0" spc="100" dirty="0">
                <a:solidFill>
                  <a:srgbClr val="596678"/>
                </a:solidFill>
                <a:latin typeface="Calibri" pitchFamily="34" charset="0"/>
                <a:ea typeface="Calibri" pitchFamily="34" charset="-122"/>
                <a:cs typeface="Calibri" pitchFamily="34" charset="-120"/>
              </a:rPr>
              <a:t>STRATEGIC</a:t>
            </a:r>
            <a:endParaRPr lang="en-US" sz="900" dirty="0"/>
          </a:p>
          <a:p>
            <a:pPr marL="0" indent="0" algn="ctr">
              <a:buNone/>
            </a:pPr>
            <a:r>
              <a:rPr lang="en-US" sz="900" b="1" kern="0" spc="100" dirty="0">
                <a:solidFill>
                  <a:srgbClr val="596678"/>
                </a:solidFill>
                <a:latin typeface="Calibri" pitchFamily="34" charset="0"/>
                <a:ea typeface="Calibri" pitchFamily="34" charset="-122"/>
                <a:cs typeface="Calibri" pitchFamily="34" charset="-120"/>
              </a:rPr>
              <a:t>ALTITUDE</a:t>
            </a:r>
            <a:endParaRPr lang="en-US" sz="900" dirty="0"/>
          </a:p>
        </p:txBody>
      </p:sp>
      <p:sp>
        <p:nvSpPr>
          <p:cNvPr id="37" name="Text 35"/>
          <p:cNvSpPr/>
          <p:nvPr/>
        </p:nvSpPr>
        <p:spPr>
          <a:xfrm>
            <a:off x="502920" y="5806440"/>
            <a:ext cx="457200" cy="365760"/>
          </a:xfrm>
          <a:prstGeom prst="rect">
            <a:avLst/>
          </a:prstGeom>
          <a:noFill/>
          <a:ln>
            <a:solidFill/>
          </a:ln>
        </p:spPr>
        <p:txBody>
          <a:bodyPr wrap="square" lIns="0" tIns="0" rIns="0" bIns="0" rtlCol="0" anchor="ctr"/>
          <a:lstStyle/>
          <a:p>
            <a:pPr marL="0" indent="0" algn="ctr">
              <a:buNone/>
            </a:pPr>
            <a:r>
              <a:rPr lang="en-US" sz="1600" dirty="0">
                <a:solidFill>
                  <a:srgbClr val="179B8F"/>
                </a:solidFill>
              </a:rPr>
              <a:t>▼</a:t>
            </a:r>
            <a:endParaRPr lang="en-US" sz="1600" dirty="0"/>
          </a:p>
        </p:txBody>
      </p:sp>
      <p:sp>
        <p:nvSpPr>
          <p:cNvPr id="39" name="Text 36"/>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40" name="Text 37"/>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FROM THE ARCHITECTURE OF LEADERSHIP IDENTITY</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Complexity Gap</a:t>
            </a:r>
            <a:endParaRPr lang="en-US" sz="3100" dirty="0"/>
          </a:p>
        </p:txBody>
      </p:sp>
      <p:sp>
        <p:nvSpPr>
          <p:cNvPr id="4" name="Shape 2"/>
          <p:cNvSpPr/>
          <p:nvPr/>
        </p:nvSpPr>
        <p:spPr>
          <a:xfrm>
            <a:off x="548640" y="1874520"/>
            <a:ext cx="4983480" cy="3200400"/>
          </a:xfrm>
          <a:prstGeom prst="roundRect">
            <a:avLst>
              <a:gd name="adj" fmla="val 342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74520"/>
            <a:ext cx="64008" cy="3200400"/>
          </a:xfrm>
          <a:prstGeom prst="rect">
            <a:avLst/>
          </a:prstGeom>
          <a:solidFill>
            <a:srgbClr val="179B8F"/>
          </a:solidFill>
          <a:ln>
            <a:solidFill/>
          </a:ln>
        </p:spPr>
        <p:txBody>
          <a:bodyPr/>
          <a:lstStyle/>
          <a:p>
            <a:endParaRPr lang="en-US"/>
          </a:p>
        </p:txBody>
      </p:sp>
      <p:sp>
        <p:nvSpPr>
          <p:cNvPr id="6" name="Shape 4"/>
          <p:cNvSpPr/>
          <p:nvPr/>
        </p:nvSpPr>
        <p:spPr>
          <a:xfrm>
            <a:off x="868680" y="2148840"/>
            <a:ext cx="548640" cy="54864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22299" y="2302459"/>
            <a:ext cx="241402" cy="241402"/>
          </a:xfrm>
          <a:prstGeom prst="rect">
            <a:avLst/>
          </a:prstGeom>
          <a:ln>
            <a:solidFill/>
          </a:ln>
        </p:spPr>
      </p:pic>
      <p:sp>
        <p:nvSpPr>
          <p:cNvPr id="8" name="Text 5"/>
          <p:cNvSpPr/>
          <p:nvPr/>
        </p:nvSpPr>
        <p:spPr>
          <a:xfrm>
            <a:off x="1554480" y="2194560"/>
            <a:ext cx="3749040" cy="457200"/>
          </a:xfrm>
          <a:prstGeom prst="rect">
            <a:avLst/>
          </a:prstGeom>
          <a:noFill/>
          <a:ln>
            <a:solid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Branch-level experience</a:t>
            </a:r>
            <a:endParaRPr lang="en-US" sz="1700" dirty="0"/>
          </a:p>
        </p:txBody>
      </p:sp>
      <p:sp>
        <p:nvSpPr>
          <p:cNvPr id="9" name="Text 6"/>
          <p:cNvSpPr/>
          <p:nvPr/>
        </p:nvSpPr>
        <p:spPr>
          <a:xfrm>
            <a:off x="914400" y="2926080"/>
            <a:ext cx="4389120" cy="1920240"/>
          </a:xfrm>
          <a:prstGeom prst="rect">
            <a:avLst/>
          </a:prstGeom>
          <a:noFill/>
          <a:ln>
            <a:solidFill/>
          </a:ln>
        </p:spPr>
        <p:txBody>
          <a:bodyPr wrap="square" lIns="0" tIns="0" rIns="0" bIns="0" rtlCol="0" anchor="t"/>
          <a:lstStyle/>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Relational and community-facing</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Operational and immediate</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Felt in members, staff, and daily delivery</a:t>
            </a:r>
            <a:endParaRPr lang="en-US" sz="1500" dirty="0"/>
          </a:p>
        </p:txBody>
      </p:sp>
      <p:sp>
        <p:nvSpPr>
          <p:cNvPr id="10" name="Shape 7"/>
          <p:cNvSpPr/>
          <p:nvPr/>
        </p:nvSpPr>
        <p:spPr>
          <a:xfrm>
            <a:off x="6656832" y="1874520"/>
            <a:ext cx="4983480" cy="3200400"/>
          </a:xfrm>
          <a:prstGeom prst="roundRect">
            <a:avLst>
              <a:gd name="adj" fmla="val 342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6656832" y="1874520"/>
            <a:ext cx="64008" cy="3200400"/>
          </a:xfrm>
          <a:prstGeom prst="rect">
            <a:avLst/>
          </a:prstGeom>
          <a:solidFill>
            <a:srgbClr val="C7237E"/>
          </a:solidFill>
          <a:ln>
            <a:solidFill/>
          </a:ln>
        </p:spPr>
        <p:txBody>
          <a:bodyPr/>
          <a:lstStyle/>
          <a:p>
            <a:endParaRPr lang="en-US"/>
          </a:p>
        </p:txBody>
      </p:sp>
      <p:sp>
        <p:nvSpPr>
          <p:cNvPr id="12" name="Shape 9"/>
          <p:cNvSpPr/>
          <p:nvPr/>
        </p:nvSpPr>
        <p:spPr>
          <a:xfrm>
            <a:off x="6976872" y="2148840"/>
            <a:ext cx="548640" cy="548640"/>
          </a:xfrm>
          <a:prstGeom prst="ellipse">
            <a:avLst/>
          </a:prstGeom>
          <a:solidFill>
            <a:srgbClr val="C7237E"/>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7130491" y="2302459"/>
            <a:ext cx="241402" cy="241402"/>
          </a:xfrm>
          <a:prstGeom prst="rect">
            <a:avLst/>
          </a:prstGeom>
          <a:ln>
            <a:solidFill/>
          </a:ln>
        </p:spPr>
      </p:pic>
      <p:sp>
        <p:nvSpPr>
          <p:cNvPr id="14" name="Text 10"/>
          <p:cNvSpPr/>
          <p:nvPr/>
        </p:nvSpPr>
        <p:spPr>
          <a:xfrm>
            <a:off x="7662672" y="2194560"/>
            <a:ext cx="3749040" cy="457200"/>
          </a:xfrm>
          <a:prstGeom prst="rect">
            <a:avLst/>
          </a:prstGeom>
          <a:noFill/>
          <a:ln>
            <a:solid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Association / C-suite experience</a:t>
            </a:r>
            <a:endParaRPr lang="en-US" sz="1700" dirty="0"/>
          </a:p>
        </p:txBody>
      </p:sp>
      <p:sp>
        <p:nvSpPr>
          <p:cNvPr id="15" name="Text 11"/>
          <p:cNvSpPr/>
          <p:nvPr/>
        </p:nvSpPr>
        <p:spPr>
          <a:xfrm>
            <a:off x="7022592" y="2926080"/>
            <a:ext cx="4389120" cy="1920240"/>
          </a:xfrm>
          <a:prstGeom prst="rect">
            <a:avLst/>
          </a:prstGeom>
          <a:noFill/>
          <a:ln>
            <a:solidFill/>
          </a:ln>
        </p:spPr>
        <p:txBody>
          <a:bodyPr wrap="square" lIns="0" tIns="0" rIns="0" bIns="0" rtlCol="0" anchor="t"/>
          <a:lstStyle/>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Strategic and enterprise-focused</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Financial and governance-driven</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Felt in risk, sustainability, and the whole system</a:t>
            </a:r>
            <a:endParaRPr lang="en-US" sz="1500" dirty="0"/>
          </a:p>
        </p:txBody>
      </p:sp>
      <p:sp>
        <p:nvSpPr>
          <p:cNvPr id="16" name="Shape 12"/>
          <p:cNvSpPr/>
          <p:nvPr/>
        </p:nvSpPr>
        <p:spPr>
          <a:xfrm>
            <a:off x="5623560" y="3063240"/>
            <a:ext cx="960120" cy="960120"/>
          </a:xfrm>
          <a:prstGeom prst="diamond">
            <a:avLst/>
          </a:prstGeom>
          <a:solidFill>
            <a:srgbClr val="179B8F"/>
          </a:solidFill>
          <a:ln>
            <a:solidFill/>
          </a:ln>
          <a:effectLst>
            <a:outerShdw blurRad="114300" dist="38100" dir="8100000" algn="bl" rotWithShape="0">
              <a:srgbClr val="000000">
                <a:alpha val="28000"/>
              </a:srgbClr>
            </a:outerShdw>
          </a:effectLst>
        </p:spPr>
        <p:txBody>
          <a:bodyPr/>
          <a:lstStyle/>
          <a:p>
            <a:endParaRPr lang="en-US"/>
          </a:p>
        </p:txBody>
      </p:sp>
      <p:sp>
        <p:nvSpPr>
          <p:cNvPr id="17" name="Text 13"/>
          <p:cNvSpPr/>
          <p:nvPr/>
        </p:nvSpPr>
        <p:spPr>
          <a:xfrm>
            <a:off x="5623560" y="3063240"/>
            <a:ext cx="960120" cy="960120"/>
          </a:xfrm>
          <a:prstGeom prst="rect">
            <a:avLst/>
          </a:prstGeom>
          <a:noFill/>
          <a:ln>
            <a:solidFill/>
          </a:ln>
        </p:spPr>
        <p:txBody>
          <a:bodyPr wrap="square" lIns="0" tIns="0" rIns="0" bIns="0" rtlCol="0" anchor="ctr"/>
          <a:lstStyle/>
          <a:p>
            <a:pPr marL="0" indent="0" algn="ctr">
              <a:buNone/>
            </a:pPr>
            <a:r>
              <a:rPr lang="en-US" sz="1200" b="1" dirty="0">
                <a:solidFill>
                  <a:srgbClr val="172033"/>
                </a:solidFill>
                <a:latin typeface="Calibri" pitchFamily="34" charset="0"/>
                <a:ea typeface="Calibri" pitchFamily="34" charset="-122"/>
                <a:cs typeface="Calibri" pitchFamily="34" charset="-120"/>
              </a:rPr>
              <a:t>GAP</a:t>
            </a:r>
            <a:endParaRPr lang="en-US" sz="1200" dirty="0"/>
          </a:p>
        </p:txBody>
      </p:sp>
      <p:sp>
        <p:nvSpPr>
          <p:cNvPr id="18" name="Shape 14"/>
          <p:cNvSpPr/>
          <p:nvPr/>
        </p:nvSpPr>
        <p:spPr>
          <a:xfrm>
            <a:off x="548640" y="5349240"/>
            <a:ext cx="11091672" cy="868680"/>
          </a:xfrm>
          <a:prstGeom prst="roundRect">
            <a:avLst>
              <a:gd name="adj" fmla="val 12632"/>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9" name="Text 15"/>
          <p:cNvSpPr/>
          <p:nvPr/>
        </p:nvSpPr>
        <p:spPr>
          <a:xfrm>
            <a:off x="822960" y="5349240"/>
            <a:ext cx="10515600" cy="868680"/>
          </a:xfrm>
          <a:prstGeom prst="rect">
            <a:avLst/>
          </a:prstGeom>
          <a:noFill/>
          <a:ln>
            <a:solidFill/>
          </a:ln>
        </p:spPr>
        <p:txBody>
          <a:bodyPr wrap="square" lIns="0" tIns="0" rIns="0" bIns="0" rtlCol="0" anchor="ctr"/>
          <a:lstStyle/>
          <a:p>
            <a:pPr marL="0" indent="0">
              <a:buNone/>
            </a:pPr>
            <a:r>
              <a:rPr lang="en-US" sz="1700" b="1" i="1" dirty="0">
                <a:solidFill>
                  <a:srgbClr val="179B8F"/>
                </a:solidFill>
                <a:latin typeface="Georgia" pitchFamily="34" charset="0"/>
                <a:ea typeface="Georgia" pitchFamily="34" charset="-122"/>
                <a:cs typeface="Georgia" pitchFamily="34" charset="-120"/>
              </a:rPr>
              <a:t>The friction is rarely intent.  </a:t>
            </a:r>
            <a:r>
              <a:rPr lang="en-US" sz="1700" i="1" dirty="0">
                <a:solidFill>
                  <a:srgbClr val="172033"/>
                </a:solidFill>
                <a:latin typeface="Georgia" pitchFamily="34" charset="0"/>
                <a:ea typeface="Georgia" pitchFamily="34" charset="-122"/>
                <a:cs typeface="Georgia" pitchFamily="34" charset="-120"/>
              </a:rPr>
              <a:t>It is interpretation — two true vantage points reading the same reality differently.</a:t>
            </a:r>
            <a:endParaRPr lang="en-US" sz="1700" dirty="0"/>
          </a:p>
        </p:txBody>
      </p:sp>
      <p:sp>
        <p:nvSpPr>
          <p:cNvPr id="21" name="Text 16"/>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2" name="Text 17"/>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WHAT CULTURE REALLY IS</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Culture is interpreted, not announced</a:t>
            </a:r>
            <a:endParaRPr lang="en-US" sz="3100" dirty="0"/>
          </a:p>
        </p:txBody>
      </p:sp>
      <p:sp>
        <p:nvSpPr>
          <p:cNvPr id="4" name="Shape 2"/>
          <p:cNvSpPr/>
          <p:nvPr/>
        </p:nvSpPr>
        <p:spPr>
          <a:xfrm>
            <a:off x="548640" y="1828800"/>
            <a:ext cx="11091672"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868680" y="2103120"/>
            <a:ext cx="548640" cy="548640"/>
          </a:xfrm>
          <a:prstGeom prst="ellipse">
            <a:avLst/>
          </a:prstGeom>
          <a:solidFill>
            <a:srgbClr val="179B8F"/>
          </a:solidFill>
          <a:ln>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022299" y="2256739"/>
            <a:ext cx="241402" cy="241402"/>
          </a:xfrm>
          <a:prstGeom prst="rect">
            <a:avLst/>
          </a:prstGeom>
          <a:ln>
            <a:solidFill/>
          </a:ln>
        </p:spPr>
      </p:pic>
      <p:sp>
        <p:nvSpPr>
          <p:cNvPr id="7" name="Text 4"/>
          <p:cNvSpPr/>
          <p:nvPr/>
        </p:nvSpPr>
        <p:spPr>
          <a:xfrm>
            <a:off x="1554480" y="2148840"/>
            <a:ext cx="4572000" cy="457200"/>
          </a:xfrm>
          <a:prstGeom prst="rect">
            <a:avLst/>
          </a:prstGeom>
          <a:noFill/>
          <a:ln>
            <a:solid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Visible systems</a:t>
            </a:r>
            <a:endParaRPr lang="en-US" sz="1700" dirty="0"/>
          </a:p>
        </p:txBody>
      </p:sp>
      <p:sp>
        <p:nvSpPr>
          <p:cNvPr id="8" name="Text 5"/>
          <p:cNvSpPr/>
          <p:nvPr/>
        </p:nvSpPr>
        <p:spPr>
          <a:xfrm>
            <a:off x="1554480" y="2651760"/>
            <a:ext cx="9601200" cy="731520"/>
          </a:xfrm>
          <a:prstGeom prst="rect">
            <a:avLst/>
          </a:prstGeom>
          <a:noFill/>
          <a:ln>
            <a:solidFill/>
          </a:ln>
        </p:spPr>
        <p:txBody>
          <a:bodyPr wrap="square" lIns="0" tIns="0" rIns="0" bIns="0" rtlCol="0" anchor="t"/>
          <a:lstStyle/>
          <a:p>
            <a:pPr marL="0" indent="0">
              <a:buNone/>
            </a:pPr>
            <a:r>
              <a:rPr lang="en-US" sz="1600" dirty="0">
                <a:solidFill>
                  <a:srgbClr val="425066"/>
                </a:solidFill>
                <a:latin typeface="Calibri" pitchFamily="34" charset="0"/>
                <a:ea typeface="Calibri" pitchFamily="34" charset="-122"/>
                <a:cs typeface="Calibri" pitchFamily="34" charset="-120"/>
              </a:rPr>
              <a:t>Policies   ·   Org charts   ·   Dashboards   ·   Strategic plans   ·   Metrics</a:t>
            </a:r>
            <a:endParaRPr lang="en-US" sz="1600" dirty="0"/>
          </a:p>
        </p:txBody>
      </p:sp>
      <p:sp>
        <p:nvSpPr>
          <p:cNvPr id="9" name="Text 6"/>
          <p:cNvSpPr/>
          <p:nvPr/>
        </p:nvSpPr>
        <p:spPr>
          <a:xfrm>
            <a:off x="548640" y="3639312"/>
            <a:ext cx="11091672" cy="274320"/>
          </a:xfrm>
          <a:prstGeom prst="rect">
            <a:avLst/>
          </a:prstGeom>
          <a:noFill/>
          <a:ln>
            <a:solidFill/>
          </a:ln>
        </p:spPr>
        <p:txBody>
          <a:bodyPr wrap="square" lIns="0" tIns="0" rIns="0" bIns="0" rtlCol="0" anchor="ctr"/>
          <a:lstStyle/>
          <a:p>
            <a:pPr marL="0" indent="0" algn="ctr">
              <a:buNone/>
            </a:pPr>
            <a:r>
              <a:rPr lang="en-US" sz="1100" i="1" dirty="0">
                <a:solidFill>
                  <a:srgbClr val="596678"/>
                </a:solidFill>
                <a:latin typeface="Calibri" pitchFamily="34" charset="0"/>
                <a:ea typeface="Calibri" pitchFamily="34" charset="-122"/>
                <a:cs typeface="Calibri" pitchFamily="34" charset="-120"/>
              </a:rPr>
              <a:t>— — — — — — — — — — — —   what we publish   — — — — — — — — — — — —</a:t>
            </a:r>
            <a:endParaRPr lang="en-US" sz="1100" dirty="0"/>
          </a:p>
        </p:txBody>
      </p:sp>
      <p:sp>
        <p:nvSpPr>
          <p:cNvPr id="10" name="Shape 7"/>
          <p:cNvSpPr/>
          <p:nvPr/>
        </p:nvSpPr>
        <p:spPr>
          <a:xfrm>
            <a:off x="548640" y="3977640"/>
            <a:ext cx="11091672" cy="2148840"/>
          </a:xfrm>
          <a:prstGeom prst="roundRect">
            <a:avLst>
              <a:gd name="adj" fmla="val 510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548640" y="3977640"/>
            <a:ext cx="64008" cy="2148840"/>
          </a:xfrm>
          <a:prstGeom prst="rect">
            <a:avLst/>
          </a:prstGeom>
          <a:solidFill>
            <a:srgbClr val="C7237E"/>
          </a:solidFill>
          <a:ln>
            <a:solidFill/>
          </a:ln>
        </p:spPr>
        <p:txBody>
          <a:bodyPr/>
          <a:lstStyle/>
          <a:p>
            <a:endParaRPr lang="en-US"/>
          </a:p>
        </p:txBody>
      </p:sp>
      <p:sp>
        <p:nvSpPr>
          <p:cNvPr id="12" name="Shape 9"/>
          <p:cNvSpPr/>
          <p:nvPr/>
        </p:nvSpPr>
        <p:spPr>
          <a:xfrm>
            <a:off x="868680" y="4297680"/>
            <a:ext cx="548640" cy="548640"/>
          </a:xfrm>
          <a:prstGeom prst="ellipse">
            <a:avLst/>
          </a:prstGeom>
          <a:solidFill>
            <a:srgbClr val="C7237E"/>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1022299" y="4451299"/>
            <a:ext cx="241402" cy="241402"/>
          </a:xfrm>
          <a:prstGeom prst="rect">
            <a:avLst/>
          </a:prstGeom>
          <a:ln>
            <a:solidFill/>
          </a:ln>
        </p:spPr>
      </p:pic>
      <p:sp>
        <p:nvSpPr>
          <p:cNvPr id="14" name="Text 10"/>
          <p:cNvSpPr/>
          <p:nvPr/>
        </p:nvSpPr>
        <p:spPr>
          <a:xfrm>
            <a:off x="1554480" y="4315968"/>
            <a:ext cx="5486400" cy="457200"/>
          </a:xfrm>
          <a:prstGeom prst="rect">
            <a:avLst/>
          </a:prstGeom>
          <a:noFill/>
          <a:ln>
            <a:solidFill/>
          </a:ln>
        </p:spPr>
        <p:txBody>
          <a:bodyPr wrap="square" lIns="0" tIns="0" rIns="0" bIns="0" rtlCol="0" anchor="ctr"/>
          <a:lstStyle/>
          <a:p>
            <a:pPr marL="0" indent="0">
              <a:buNone/>
            </a:pPr>
            <a:r>
              <a:rPr lang="en-US" sz="1700" b="1" dirty="0">
                <a:solidFill>
                  <a:srgbClr val="172033"/>
                </a:solidFill>
                <a:latin typeface="Calibri" pitchFamily="34" charset="0"/>
                <a:ea typeface="Calibri" pitchFamily="34" charset="-122"/>
                <a:cs typeface="Calibri" pitchFamily="34" charset="-120"/>
              </a:rPr>
              <a:t>Hidden systems</a:t>
            </a:r>
            <a:endParaRPr lang="en-US" sz="1700" dirty="0"/>
          </a:p>
        </p:txBody>
      </p:sp>
      <p:sp>
        <p:nvSpPr>
          <p:cNvPr id="15" name="Text 11"/>
          <p:cNvSpPr/>
          <p:nvPr/>
        </p:nvSpPr>
        <p:spPr>
          <a:xfrm>
            <a:off x="1554480" y="4800600"/>
            <a:ext cx="9784080" cy="45720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Tone   ·   Trust   ·   Assumptions   ·   Interpretation   ·   Psychological safety   ·   Narrative</a:t>
            </a:r>
            <a:endParaRPr lang="en-US" sz="1600" dirty="0"/>
          </a:p>
        </p:txBody>
      </p:sp>
      <p:sp>
        <p:nvSpPr>
          <p:cNvPr id="16" name="Text 12"/>
          <p:cNvSpPr/>
          <p:nvPr/>
        </p:nvSpPr>
        <p:spPr>
          <a:xfrm>
            <a:off x="1554480" y="5349240"/>
            <a:ext cx="9784080" cy="640080"/>
          </a:xfrm>
          <a:prstGeom prst="rect">
            <a:avLst/>
          </a:prstGeom>
          <a:noFill/>
          <a:ln>
            <a:solidFill/>
          </a:ln>
        </p:spPr>
        <p:txBody>
          <a:bodyPr wrap="square" lIns="0" tIns="0" rIns="0" bIns="0" rtlCol="0" anchor="t"/>
          <a:lstStyle/>
          <a:p>
            <a:pPr marL="0" indent="0">
              <a:buNone/>
            </a:pPr>
            <a:r>
              <a:rPr lang="en-US" sz="1400" b="1" i="1" dirty="0">
                <a:solidFill>
                  <a:srgbClr val="179B8F"/>
                </a:solidFill>
                <a:latin typeface="Calibri" pitchFamily="34" charset="0"/>
                <a:ea typeface="Calibri" pitchFamily="34" charset="-122"/>
                <a:cs typeface="Calibri" pitchFamily="34" charset="-120"/>
              </a:rPr>
              <a:t>Culture is what people repeatedly experience from leadership systems over time.  </a:t>
            </a:r>
            <a:r>
              <a:rPr lang="en-US" sz="1400" i="1" dirty="0">
                <a:solidFill>
                  <a:srgbClr val="425066"/>
                </a:solidFill>
                <a:latin typeface="Calibri" pitchFamily="34" charset="0"/>
                <a:ea typeface="Calibri" pitchFamily="34" charset="-122"/>
                <a:cs typeface="Calibri" pitchFamily="34" charset="-120"/>
              </a:rPr>
              <a:t>It is interpreted below the surface long before it is named above it.</a:t>
            </a:r>
            <a:endParaRPr lang="en-US" sz="1400" dirty="0"/>
          </a:p>
        </p:txBody>
      </p:sp>
      <p:sp>
        <p:nvSpPr>
          <p:cNvPr id="18"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9"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HOW MEANING TRAVELS</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Communication Flow Model</a:t>
            </a:r>
            <a:endParaRPr lang="en-US" sz="3100" dirty="0"/>
          </a:p>
        </p:txBody>
      </p:sp>
      <p:sp>
        <p:nvSpPr>
          <p:cNvPr id="4" name="Shape 2"/>
          <p:cNvSpPr/>
          <p:nvPr/>
        </p:nvSpPr>
        <p:spPr>
          <a:xfrm>
            <a:off x="502920" y="20574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02920" y="2057400"/>
            <a:ext cx="2487168" cy="73152"/>
          </a:xfrm>
          <a:prstGeom prst="rect">
            <a:avLst/>
          </a:prstGeom>
          <a:solidFill>
            <a:srgbClr val="179B8F"/>
          </a:solidFill>
          <a:ln>
            <a:solidFill/>
          </a:ln>
        </p:spPr>
        <p:txBody>
          <a:bodyPr/>
          <a:lstStyle/>
          <a:p>
            <a:endParaRPr lang="en-US"/>
          </a:p>
        </p:txBody>
      </p:sp>
      <p:sp>
        <p:nvSpPr>
          <p:cNvPr id="6" name="Text 4"/>
          <p:cNvSpPr/>
          <p:nvPr/>
        </p:nvSpPr>
        <p:spPr>
          <a:xfrm>
            <a:off x="502920" y="20574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Mission</a:t>
            </a:r>
            <a:endParaRPr lang="en-US" sz="1700" dirty="0"/>
          </a:p>
        </p:txBody>
      </p:sp>
      <p:sp>
        <p:nvSpPr>
          <p:cNvPr id="7" name="Text 5"/>
          <p:cNvSpPr/>
          <p:nvPr/>
        </p:nvSpPr>
        <p:spPr>
          <a:xfrm>
            <a:off x="2971800" y="23317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8" name="Shape 6"/>
          <p:cNvSpPr/>
          <p:nvPr/>
        </p:nvSpPr>
        <p:spPr>
          <a:xfrm>
            <a:off x="3401568" y="20574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7"/>
          <p:cNvSpPr/>
          <p:nvPr/>
        </p:nvSpPr>
        <p:spPr>
          <a:xfrm>
            <a:off x="3401568" y="2057400"/>
            <a:ext cx="2487168" cy="73152"/>
          </a:xfrm>
          <a:prstGeom prst="rect">
            <a:avLst/>
          </a:prstGeom>
          <a:solidFill>
            <a:srgbClr val="179B8F"/>
          </a:solidFill>
          <a:ln>
            <a:solidFill/>
          </a:ln>
        </p:spPr>
        <p:txBody>
          <a:bodyPr/>
          <a:lstStyle/>
          <a:p>
            <a:endParaRPr lang="en-US"/>
          </a:p>
        </p:txBody>
      </p:sp>
      <p:sp>
        <p:nvSpPr>
          <p:cNvPr id="10" name="Text 8"/>
          <p:cNvSpPr/>
          <p:nvPr/>
        </p:nvSpPr>
        <p:spPr>
          <a:xfrm>
            <a:off x="3401568" y="20574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Communication</a:t>
            </a:r>
            <a:endParaRPr lang="en-US" sz="1700" dirty="0"/>
          </a:p>
        </p:txBody>
      </p:sp>
      <p:sp>
        <p:nvSpPr>
          <p:cNvPr id="11" name="Text 9"/>
          <p:cNvSpPr/>
          <p:nvPr/>
        </p:nvSpPr>
        <p:spPr>
          <a:xfrm>
            <a:off x="5870448" y="23317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12" name="Shape 10"/>
          <p:cNvSpPr/>
          <p:nvPr/>
        </p:nvSpPr>
        <p:spPr>
          <a:xfrm>
            <a:off x="6300216" y="20574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1"/>
          <p:cNvSpPr/>
          <p:nvPr/>
        </p:nvSpPr>
        <p:spPr>
          <a:xfrm>
            <a:off x="6300216" y="2057400"/>
            <a:ext cx="2487168" cy="73152"/>
          </a:xfrm>
          <a:prstGeom prst="rect">
            <a:avLst/>
          </a:prstGeom>
          <a:solidFill>
            <a:srgbClr val="C7237E"/>
          </a:solidFill>
          <a:ln>
            <a:solidFill/>
          </a:ln>
        </p:spPr>
        <p:txBody>
          <a:bodyPr/>
          <a:lstStyle/>
          <a:p>
            <a:endParaRPr lang="en-US"/>
          </a:p>
        </p:txBody>
      </p:sp>
      <p:sp>
        <p:nvSpPr>
          <p:cNvPr id="14" name="Text 12"/>
          <p:cNvSpPr/>
          <p:nvPr/>
        </p:nvSpPr>
        <p:spPr>
          <a:xfrm>
            <a:off x="6300216" y="20574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Interpretation</a:t>
            </a:r>
            <a:endParaRPr lang="en-US" sz="1700" dirty="0"/>
          </a:p>
        </p:txBody>
      </p:sp>
      <p:sp>
        <p:nvSpPr>
          <p:cNvPr id="15" name="Text 13"/>
          <p:cNvSpPr/>
          <p:nvPr/>
        </p:nvSpPr>
        <p:spPr>
          <a:xfrm>
            <a:off x="8769096" y="23317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16" name="Shape 14"/>
          <p:cNvSpPr/>
          <p:nvPr/>
        </p:nvSpPr>
        <p:spPr>
          <a:xfrm>
            <a:off x="9198864" y="20574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Shape 15"/>
          <p:cNvSpPr/>
          <p:nvPr/>
        </p:nvSpPr>
        <p:spPr>
          <a:xfrm>
            <a:off x="9198864" y="2057400"/>
            <a:ext cx="2487168" cy="73152"/>
          </a:xfrm>
          <a:prstGeom prst="rect">
            <a:avLst/>
          </a:prstGeom>
          <a:solidFill>
            <a:srgbClr val="C7237E"/>
          </a:solidFill>
          <a:ln>
            <a:solidFill/>
          </a:ln>
        </p:spPr>
        <p:txBody>
          <a:bodyPr/>
          <a:lstStyle/>
          <a:p>
            <a:endParaRPr lang="en-US"/>
          </a:p>
        </p:txBody>
      </p:sp>
      <p:sp>
        <p:nvSpPr>
          <p:cNvPr id="18" name="Text 16"/>
          <p:cNvSpPr/>
          <p:nvPr/>
        </p:nvSpPr>
        <p:spPr>
          <a:xfrm>
            <a:off x="9198864" y="20574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Experience</a:t>
            </a:r>
            <a:endParaRPr lang="en-US" sz="1700" dirty="0"/>
          </a:p>
        </p:txBody>
      </p:sp>
      <p:sp>
        <p:nvSpPr>
          <p:cNvPr id="19" name="Text 17"/>
          <p:cNvSpPr/>
          <p:nvPr/>
        </p:nvSpPr>
        <p:spPr>
          <a:xfrm>
            <a:off x="9198864" y="3154680"/>
            <a:ext cx="2487168" cy="457200"/>
          </a:xfrm>
          <a:prstGeom prst="rect">
            <a:avLst/>
          </a:prstGeom>
          <a:noFill/>
          <a:ln>
            <a:solidFill/>
          </a:ln>
        </p:spPr>
        <p:txBody>
          <a:bodyPr wrap="square" lIns="0" tIns="0" rIns="0" bIns="0" rtlCol="0" anchor="ctr"/>
          <a:lstStyle/>
          <a:p>
            <a:pPr marL="0" indent="0" algn="ctr">
              <a:buNone/>
            </a:pPr>
            <a:r>
              <a:rPr lang="en-US" sz="2200" b="1" dirty="0">
                <a:solidFill>
                  <a:srgbClr val="7E3F8F"/>
                </a:solidFill>
                <a:latin typeface="Calibri" pitchFamily="34" charset="0"/>
                <a:ea typeface="Calibri" pitchFamily="34" charset="-122"/>
                <a:cs typeface="Calibri" pitchFamily="34" charset="-120"/>
              </a:rPr>
              <a:t>↓</a:t>
            </a:r>
            <a:endParaRPr lang="en-US" sz="2200" dirty="0"/>
          </a:p>
        </p:txBody>
      </p:sp>
      <p:sp>
        <p:nvSpPr>
          <p:cNvPr id="20" name="Shape 18"/>
          <p:cNvSpPr/>
          <p:nvPr/>
        </p:nvSpPr>
        <p:spPr>
          <a:xfrm>
            <a:off x="9198864" y="36576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1" name="Shape 19"/>
          <p:cNvSpPr/>
          <p:nvPr/>
        </p:nvSpPr>
        <p:spPr>
          <a:xfrm>
            <a:off x="9198864" y="3657600"/>
            <a:ext cx="2487168" cy="73152"/>
          </a:xfrm>
          <a:prstGeom prst="rect">
            <a:avLst/>
          </a:prstGeom>
          <a:solidFill>
            <a:srgbClr val="179B8F"/>
          </a:solidFill>
          <a:ln>
            <a:solidFill/>
          </a:ln>
        </p:spPr>
        <p:txBody>
          <a:bodyPr/>
          <a:lstStyle/>
          <a:p>
            <a:endParaRPr lang="en-US"/>
          </a:p>
        </p:txBody>
      </p:sp>
      <p:sp>
        <p:nvSpPr>
          <p:cNvPr id="22" name="Text 20"/>
          <p:cNvSpPr/>
          <p:nvPr/>
        </p:nvSpPr>
        <p:spPr>
          <a:xfrm>
            <a:off x="9198864" y="36576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Narrative</a:t>
            </a:r>
            <a:endParaRPr lang="en-US" sz="1700" dirty="0"/>
          </a:p>
        </p:txBody>
      </p:sp>
      <p:sp>
        <p:nvSpPr>
          <p:cNvPr id="23" name="Text 21"/>
          <p:cNvSpPr/>
          <p:nvPr/>
        </p:nvSpPr>
        <p:spPr>
          <a:xfrm>
            <a:off x="8769096" y="39319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24" name="Shape 22"/>
          <p:cNvSpPr/>
          <p:nvPr/>
        </p:nvSpPr>
        <p:spPr>
          <a:xfrm>
            <a:off x="6300216" y="36576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5" name="Shape 23"/>
          <p:cNvSpPr/>
          <p:nvPr/>
        </p:nvSpPr>
        <p:spPr>
          <a:xfrm>
            <a:off x="6300216" y="3657600"/>
            <a:ext cx="2487168" cy="73152"/>
          </a:xfrm>
          <a:prstGeom prst="rect">
            <a:avLst/>
          </a:prstGeom>
          <a:solidFill>
            <a:srgbClr val="179B8F"/>
          </a:solidFill>
          <a:ln>
            <a:solidFill/>
          </a:ln>
        </p:spPr>
        <p:txBody>
          <a:bodyPr/>
          <a:lstStyle/>
          <a:p>
            <a:endParaRPr lang="en-US"/>
          </a:p>
        </p:txBody>
      </p:sp>
      <p:sp>
        <p:nvSpPr>
          <p:cNvPr id="26" name="Text 24"/>
          <p:cNvSpPr/>
          <p:nvPr/>
        </p:nvSpPr>
        <p:spPr>
          <a:xfrm>
            <a:off x="6300216" y="36576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Culture</a:t>
            </a:r>
            <a:endParaRPr lang="en-US" sz="1700" dirty="0"/>
          </a:p>
        </p:txBody>
      </p:sp>
      <p:sp>
        <p:nvSpPr>
          <p:cNvPr id="27" name="Text 25"/>
          <p:cNvSpPr/>
          <p:nvPr/>
        </p:nvSpPr>
        <p:spPr>
          <a:xfrm>
            <a:off x="5870448" y="39319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28" name="Shape 26"/>
          <p:cNvSpPr/>
          <p:nvPr/>
        </p:nvSpPr>
        <p:spPr>
          <a:xfrm>
            <a:off x="3401568" y="36576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9" name="Shape 27"/>
          <p:cNvSpPr/>
          <p:nvPr/>
        </p:nvSpPr>
        <p:spPr>
          <a:xfrm>
            <a:off x="3401568" y="3657600"/>
            <a:ext cx="2487168" cy="73152"/>
          </a:xfrm>
          <a:prstGeom prst="rect">
            <a:avLst/>
          </a:prstGeom>
          <a:solidFill>
            <a:srgbClr val="E89A3B"/>
          </a:solidFill>
          <a:ln>
            <a:solidFill/>
          </a:ln>
        </p:spPr>
        <p:txBody>
          <a:bodyPr/>
          <a:lstStyle/>
          <a:p>
            <a:endParaRPr lang="en-US"/>
          </a:p>
        </p:txBody>
      </p:sp>
      <p:sp>
        <p:nvSpPr>
          <p:cNvPr id="30" name="Text 28"/>
          <p:cNvSpPr/>
          <p:nvPr/>
        </p:nvSpPr>
        <p:spPr>
          <a:xfrm>
            <a:off x="3401568" y="36576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Engagement</a:t>
            </a:r>
            <a:endParaRPr lang="en-US" sz="1700" dirty="0"/>
          </a:p>
        </p:txBody>
      </p:sp>
      <p:sp>
        <p:nvSpPr>
          <p:cNvPr id="31" name="Text 29"/>
          <p:cNvSpPr/>
          <p:nvPr/>
        </p:nvSpPr>
        <p:spPr>
          <a:xfrm>
            <a:off x="2971800" y="3931920"/>
            <a:ext cx="448056" cy="457200"/>
          </a:xfrm>
          <a:prstGeom prst="rect">
            <a:avLst/>
          </a:prstGeom>
          <a:noFill/>
          <a:ln>
            <a:solidFill/>
          </a:ln>
        </p:spPr>
        <p:txBody>
          <a:bodyPr wrap="square" lIns="0" tIns="0" rIns="0" bIns="0" rtlCol="0" anchor="ctr"/>
          <a:lstStyle/>
          <a:p>
            <a:pPr marL="0" indent="0" algn="ctr">
              <a:buNone/>
            </a:pPr>
            <a:r>
              <a:rPr lang="en-US" sz="2000" b="1" dirty="0">
                <a:solidFill>
                  <a:srgbClr val="179B8F"/>
                </a:solidFill>
                <a:latin typeface="Calibri" pitchFamily="34" charset="0"/>
                <a:ea typeface="Calibri" pitchFamily="34" charset="-122"/>
                <a:cs typeface="Calibri" pitchFamily="34" charset="-120"/>
              </a:rPr>
              <a:t>←</a:t>
            </a:r>
            <a:endParaRPr lang="en-US" sz="2000" dirty="0"/>
          </a:p>
        </p:txBody>
      </p:sp>
      <p:sp>
        <p:nvSpPr>
          <p:cNvPr id="32" name="Shape 30"/>
          <p:cNvSpPr/>
          <p:nvPr/>
        </p:nvSpPr>
        <p:spPr>
          <a:xfrm>
            <a:off x="502920" y="3657600"/>
            <a:ext cx="2487168" cy="1051560"/>
          </a:xfrm>
          <a:prstGeom prst="roundRect">
            <a:avLst>
              <a:gd name="adj" fmla="val 1043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3" name="Shape 31"/>
          <p:cNvSpPr/>
          <p:nvPr/>
        </p:nvSpPr>
        <p:spPr>
          <a:xfrm>
            <a:off x="502920" y="3657600"/>
            <a:ext cx="2487168" cy="73152"/>
          </a:xfrm>
          <a:prstGeom prst="rect">
            <a:avLst/>
          </a:prstGeom>
          <a:solidFill>
            <a:srgbClr val="E89A3B"/>
          </a:solidFill>
          <a:ln>
            <a:solidFill/>
          </a:ln>
        </p:spPr>
        <p:txBody>
          <a:bodyPr/>
          <a:lstStyle/>
          <a:p>
            <a:endParaRPr lang="en-US"/>
          </a:p>
        </p:txBody>
      </p:sp>
      <p:sp>
        <p:nvSpPr>
          <p:cNvPr id="34" name="Text 32"/>
          <p:cNvSpPr/>
          <p:nvPr/>
        </p:nvSpPr>
        <p:spPr>
          <a:xfrm>
            <a:off x="502920" y="3657600"/>
            <a:ext cx="2487168" cy="105156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Sustainability</a:t>
            </a:r>
            <a:endParaRPr lang="en-US" sz="1700" dirty="0"/>
          </a:p>
        </p:txBody>
      </p:sp>
      <p:sp>
        <p:nvSpPr>
          <p:cNvPr id="35" name="Shape 33"/>
          <p:cNvSpPr/>
          <p:nvPr/>
        </p:nvSpPr>
        <p:spPr>
          <a:xfrm>
            <a:off x="502920" y="5074920"/>
            <a:ext cx="11183112" cy="960120"/>
          </a:xfrm>
          <a:prstGeom prst="roundRect">
            <a:avLst>
              <a:gd name="adj" fmla="val 1142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6" name="Text 34"/>
          <p:cNvSpPr/>
          <p:nvPr/>
        </p:nvSpPr>
        <p:spPr>
          <a:xfrm>
            <a:off x="822960" y="5074920"/>
            <a:ext cx="10543032" cy="960120"/>
          </a:xfrm>
          <a:prstGeom prst="rect">
            <a:avLst/>
          </a:prstGeom>
          <a:noFill/>
          <a:ln>
            <a:solidFill/>
          </a:ln>
        </p:spPr>
        <p:txBody>
          <a:bodyPr wrap="square" lIns="0" tIns="0" rIns="0" bIns="0" rtlCol="0" anchor="ctr"/>
          <a:lstStyle/>
          <a:p>
            <a:pPr marL="0" indent="0">
              <a:buNone/>
            </a:pPr>
            <a:r>
              <a:rPr lang="en-US" sz="1400" i="1" dirty="0">
                <a:solidFill>
                  <a:srgbClr val="425066"/>
                </a:solidFill>
                <a:latin typeface="Calibri" pitchFamily="34" charset="0"/>
                <a:ea typeface="Calibri" pitchFamily="34" charset="-122"/>
                <a:cs typeface="Calibri" pitchFamily="34" charset="-120"/>
              </a:rPr>
              <a:t>Every link is an interpretation point. Mission does not reach sustainability untouched — it is filtered, felt, and retold at each step. Leaders steward the whole chain, not just the first box.</a:t>
            </a:r>
            <a:endParaRPr lang="en-US" sz="1400" dirty="0"/>
          </a:p>
        </p:txBody>
      </p:sp>
      <p:sp>
        <p:nvSpPr>
          <p:cNvPr id="38" name="Text 35"/>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9" name="Text 36"/>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8FC"/>
        </a:solidFill>
        <a:effectLst/>
      </p:bgPr>
    </p:bg>
    <p:spTree>
      <p:nvGrpSpPr>
        <p:cNvPr id="1" name=""/>
        <p:cNvGrpSpPr/>
        <p:nvPr/>
      </p:nvGrpSpPr>
      <p:grpSpPr>
        <a:xfrm>
          <a:off x="0" y="0"/>
          <a:ext cx="0" cy="0"/>
          <a:chOff x="0" y="0"/>
          <a:chExt cx="0" cy="0"/>
        </a:xfrm>
      </p:grpSpPr>
      <p:sp>
        <p:nvSpPr>
          <p:cNvPr id="2" name="Shape 0"/>
          <p:cNvSpPr/>
          <p:nvPr/>
        </p:nvSpPr>
        <p:spPr>
          <a:xfrm>
            <a:off x="-1280160" y="3840480"/>
            <a:ext cx="4754880" cy="4754880"/>
          </a:xfrm>
          <a:prstGeom prst="ellipse">
            <a:avLst/>
          </a:prstGeom>
          <a:solidFill>
            <a:srgbClr val="179B8F">
              <a:alpha val="22000"/>
            </a:srgbClr>
          </a:solidFill>
          <a:ln>
            <a:solidFill/>
          </a:ln>
        </p:spPr>
        <p:txBody>
          <a:bodyPr/>
          <a:lstStyle/>
          <a:p>
            <a:endParaRPr lang="en-US"/>
          </a:p>
        </p:txBody>
      </p:sp>
      <p:sp>
        <p:nvSpPr>
          <p:cNvPr id="3" name="Text 1"/>
          <p:cNvSpPr/>
          <p:nvPr/>
        </p:nvSpPr>
        <p:spPr>
          <a:xfrm>
            <a:off x="822960" y="2103120"/>
            <a:ext cx="10058400" cy="548640"/>
          </a:xfrm>
          <a:prstGeom prst="rect">
            <a:avLst/>
          </a:prstGeom>
          <a:noFill/>
          <a:ln>
            <a:solidFill/>
          </a:ln>
        </p:spPr>
        <p:txBody>
          <a:bodyPr wrap="square" lIns="0" tIns="0" rIns="0" bIns="0" rtlCol="0" anchor="ctr"/>
          <a:lstStyle/>
          <a:p>
            <a:pPr marL="0" indent="0">
              <a:buNone/>
            </a:pPr>
            <a:r>
              <a:rPr lang="en-US" sz="1600" b="1" kern="0" spc="500" dirty="0">
                <a:solidFill>
                  <a:srgbClr val="179B8F"/>
                </a:solidFill>
                <a:latin typeface="Calibri" pitchFamily="34" charset="0"/>
                <a:ea typeface="Calibri" pitchFamily="34" charset="-122"/>
                <a:cs typeface="Calibri" pitchFamily="34" charset="-120"/>
              </a:rPr>
              <a:t>DAY ONE</a:t>
            </a:r>
            <a:endParaRPr lang="en-US" sz="1600" dirty="0"/>
          </a:p>
        </p:txBody>
      </p:sp>
      <p:sp>
        <p:nvSpPr>
          <p:cNvPr id="4" name="Text 2"/>
          <p:cNvSpPr/>
          <p:nvPr/>
        </p:nvSpPr>
        <p:spPr>
          <a:xfrm>
            <a:off x="777240" y="2606040"/>
            <a:ext cx="10607040" cy="1828800"/>
          </a:xfrm>
          <a:prstGeom prst="rect">
            <a:avLst/>
          </a:prstGeom>
          <a:noFill/>
          <a:ln>
            <a:solidFill/>
          </a:ln>
        </p:spPr>
        <p:txBody>
          <a:bodyPr wrap="square" lIns="0" tIns="0" rIns="0" bIns="0" rtlCol="0" anchor="ctr"/>
          <a:lstStyle/>
          <a:p>
            <a:pPr marL="0" indent="0">
              <a:lnSpc>
                <a:spcPct val="100000"/>
              </a:lnSpc>
              <a:buNone/>
            </a:pPr>
            <a:r>
              <a:rPr lang="en-US" sz="4400" b="1" dirty="0">
                <a:solidFill>
                  <a:srgbClr val="172033"/>
                </a:solidFill>
                <a:latin typeface="Georgia" pitchFamily="34" charset="0"/>
                <a:ea typeface="Georgia" pitchFamily="34" charset="-122"/>
                <a:cs typeface="Georgia" pitchFamily="34" charset="-120"/>
              </a:rPr>
              <a:t>Experiencing the Same</a:t>
            </a:r>
            <a:endParaRPr lang="en-US" sz="4400" dirty="0"/>
          </a:p>
          <a:p>
            <a:pPr marL="0" indent="0">
              <a:lnSpc>
                <a:spcPct val="100000"/>
              </a:lnSpc>
              <a:buNone/>
            </a:pPr>
            <a:r>
              <a:rPr lang="en-US" sz="4400" b="1" dirty="0">
                <a:solidFill>
                  <a:srgbClr val="172033"/>
                </a:solidFill>
                <a:latin typeface="Georgia" pitchFamily="34" charset="0"/>
                <a:ea typeface="Georgia" pitchFamily="34" charset="-122"/>
                <a:cs typeface="Georgia" pitchFamily="34" charset="-120"/>
              </a:rPr>
              <a:t>Organization Differently</a:t>
            </a:r>
            <a:endParaRPr lang="en-US" sz="4400" dirty="0"/>
          </a:p>
        </p:txBody>
      </p:sp>
      <p:sp>
        <p:nvSpPr>
          <p:cNvPr id="5" name="Text 3"/>
          <p:cNvSpPr/>
          <p:nvPr/>
        </p:nvSpPr>
        <p:spPr>
          <a:xfrm>
            <a:off x="822960" y="4526280"/>
            <a:ext cx="10515600" cy="45720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Complexity gaps · context before conclusion · sensemaking · narrative vacuums</a:t>
            </a:r>
            <a:endParaRPr lang="en-US" sz="1500" dirty="0"/>
          </a:p>
        </p:txBody>
      </p:sp>
      <p:sp>
        <p:nvSpPr>
          <p:cNvPr id="7" name="Text 4"/>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8" name="Text 5"/>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1 · ACTIVITY</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Walk the Layers</a:t>
            </a:r>
            <a:endParaRPr lang="en-US" sz="3100" dirty="0"/>
          </a:p>
        </p:txBody>
      </p:sp>
      <p:sp>
        <p:nvSpPr>
          <p:cNvPr id="4" name="Shape 2"/>
          <p:cNvSpPr/>
          <p:nvPr/>
        </p:nvSpPr>
        <p:spPr>
          <a:xfrm>
            <a:off x="548640" y="1783080"/>
            <a:ext cx="11091672" cy="868680"/>
          </a:xfrm>
          <a:prstGeom prst="roundRect">
            <a:avLst>
              <a:gd name="adj" fmla="val 12632"/>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822960" y="1975104"/>
            <a:ext cx="502920" cy="502920"/>
          </a:xfrm>
          <a:prstGeom prst="ellipse">
            <a:avLst/>
          </a:prstGeom>
          <a:solidFill>
            <a:srgbClr val="E89A3B"/>
          </a:solidFill>
          <a:ln>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63778" y="2115922"/>
            <a:ext cx="221285" cy="221285"/>
          </a:xfrm>
          <a:prstGeom prst="rect">
            <a:avLst/>
          </a:prstGeom>
          <a:ln>
            <a:solidFill/>
          </a:ln>
        </p:spPr>
      </p:pic>
      <p:sp>
        <p:nvSpPr>
          <p:cNvPr id="7" name="Text 4"/>
          <p:cNvSpPr/>
          <p:nvPr/>
        </p:nvSpPr>
        <p:spPr>
          <a:xfrm>
            <a:off x="1463040" y="1783080"/>
            <a:ext cx="9966960" cy="868680"/>
          </a:xfrm>
          <a:prstGeom prst="rect">
            <a:avLst/>
          </a:prstGeom>
          <a:noFill/>
          <a:ln>
            <a:solidFill/>
          </a:ln>
        </p:spPr>
        <p:txBody>
          <a:bodyPr wrap="square" lIns="0" tIns="0" rIns="0" bIns="0" rtlCol="0" anchor="ctr"/>
          <a:lstStyle/>
          <a:p>
            <a:pPr marL="0" indent="0">
              <a:buNone/>
            </a:pPr>
            <a:r>
              <a:rPr lang="en-US" sz="1600" b="1" dirty="0">
                <a:solidFill>
                  <a:srgbClr val="A4590A"/>
                </a:solidFill>
                <a:latin typeface="Calibri" pitchFamily="34" charset="0"/>
                <a:ea typeface="Calibri" pitchFamily="34" charset="-122"/>
                <a:cs typeface="Calibri" pitchFamily="34" charset="-120"/>
              </a:rPr>
              <a:t>Scenario:  </a:t>
            </a:r>
            <a:r>
              <a:rPr lang="en-US" sz="1600" dirty="0">
                <a:solidFill>
                  <a:srgbClr val="172033"/>
                </a:solidFill>
                <a:latin typeface="Calibri" pitchFamily="34" charset="0"/>
                <a:ea typeface="Calibri" pitchFamily="34" charset="-122"/>
                <a:cs typeface="Calibri" pitchFamily="34" charset="-120"/>
              </a:rPr>
              <a:t>The annual fundraising goal is missed. Each layer answers the same four questions — out loud, in role.</a:t>
            </a:r>
            <a:endParaRPr lang="en-US" sz="1600" dirty="0"/>
          </a:p>
        </p:txBody>
      </p:sp>
      <p:sp>
        <p:nvSpPr>
          <p:cNvPr id="8" name="Shape 5"/>
          <p:cNvSpPr/>
          <p:nvPr/>
        </p:nvSpPr>
        <p:spPr>
          <a:xfrm>
            <a:off x="548640" y="2880360"/>
            <a:ext cx="2670048" cy="2331720"/>
          </a:xfrm>
          <a:prstGeom prst="roundRect">
            <a:avLst>
              <a:gd name="adj" fmla="val 470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6"/>
          <p:cNvSpPr/>
          <p:nvPr/>
        </p:nvSpPr>
        <p:spPr>
          <a:xfrm>
            <a:off x="822960" y="3154680"/>
            <a:ext cx="640080" cy="640080"/>
          </a:xfrm>
          <a:prstGeom prst="ellipse">
            <a:avLst/>
          </a:prstGeom>
          <a:solidFill>
            <a:srgbClr val="179B8F"/>
          </a:solidFill>
          <a:ln>
            <a:solidFill/>
          </a:ln>
        </p:spPr>
        <p:txBody>
          <a:bodyPr/>
          <a:lstStyle/>
          <a:p>
            <a:endParaRPr lang="en-US"/>
          </a:p>
        </p:txBody>
      </p:sp>
      <p:pic>
        <p:nvPicPr>
          <p:cNvPr id="10" name="Image 1" descr="preencoded.png"/>
          <p:cNvPicPr>
            <a:picLocks noChangeAspect="1"/>
          </p:cNvPicPr>
          <p:nvPr/>
        </p:nvPicPr>
        <p:blipFill>
          <a:blip r:embed="rId4"/>
          <a:stretch>
            <a:fillRect/>
          </a:stretch>
        </p:blipFill>
        <p:spPr>
          <a:xfrm>
            <a:off x="1002182" y="3333902"/>
            <a:ext cx="281635" cy="281635"/>
          </a:xfrm>
          <a:prstGeom prst="rect">
            <a:avLst/>
          </a:prstGeom>
          <a:ln>
            <a:solidFill/>
          </a:ln>
        </p:spPr>
      </p:pic>
      <p:sp>
        <p:nvSpPr>
          <p:cNvPr id="11" name="Text 7"/>
          <p:cNvSpPr/>
          <p:nvPr/>
        </p:nvSpPr>
        <p:spPr>
          <a:xfrm>
            <a:off x="1600200" y="3200400"/>
            <a:ext cx="1371600" cy="457200"/>
          </a:xfrm>
          <a:prstGeom prst="rect">
            <a:avLst/>
          </a:prstGeom>
          <a:noFill/>
          <a:ln>
            <a:solidFill/>
          </a:ln>
        </p:spPr>
        <p:txBody>
          <a:bodyPr wrap="square" lIns="0" tIns="0" rIns="0" bIns="0" rtlCol="0" anchor="ctr"/>
          <a:lstStyle/>
          <a:p>
            <a:pPr marL="0" indent="0">
              <a:buNone/>
            </a:pPr>
            <a:r>
              <a:rPr lang="en-US" sz="1400" b="1" dirty="0">
                <a:solidFill>
                  <a:srgbClr val="179B8F"/>
                </a:solidFill>
                <a:latin typeface="Calibri" pitchFamily="34" charset="0"/>
                <a:ea typeface="Calibri" pitchFamily="34" charset="-122"/>
                <a:cs typeface="Calibri" pitchFamily="34" charset="-120"/>
              </a:rPr>
              <a:t>Q1</a:t>
            </a:r>
            <a:endParaRPr lang="en-US" sz="1400" dirty="0"/>
          </a:p>
        </p:txBody>
      </p:sp>
      <p:sp>
        <p:nvSpPr>
          <p:cNvPr id="12" name="Text 8"/>
          <p:cNvSpPr/>
          <p:nvPr/>
        </p:nvSpPr>
        <p:spPr>
          <a:xfrm>
            <a:off x="822960" y="3977640"/>
            <a:ext cx="2121408" cy="10058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What pressure do we feel?</a:t>
            </a:r>
            <a:endParaRPr lang="en-US" sz="1600" dirty="0"/>
          </a:p>
        </p:txBody>
      </p:sp>
      <p:sp>
        <p:nvSpPr>
          <p:cNvPr id="13" name="Shape 9"/>
          <p:cNvSpPr/>
          <p:nvPr/>
        </p:nvSpPr>
        <p:spPr>
          <a:xfrm>
            <a:off x="3383280" y="2880360"/>
            <a:ext cx="2670048" cy="2331720"/>
          </a:xfrm>
          <a:prstGeom prst="roundRect">
            <a:avLst>
              <a:gd name="adj" fmla="val 470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3657600" y="3154680"/>
            <a:ext cx="640080" cy="640080"/>
          </a:xfrm>
          <a:prstGeom prst="ellipse">
            <a:avLst/>
          </a:prstGeom>
          <a:solidFill>
            <a:srgbClr val="C7237E"/>
          </a:solidFill>
          <a:ln>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3836822" y="3333902"/>
            <a:ext cx="281635" cy="281635"/>
          </a:xfrm>
          <a:prstGeom prst="rect">
            <a:avLst/>
          </a:prstGeom>
          <a:ln>
            <a:solidFill/>
          </a:ln>
        </p:spPr>
      </p:pic>
      <p:sp>
        <p:nvSpPr>
          <p:cNvPr id="16" name="Text 11"/>
          <p:cNvSpPr/>
          <p:nvPr/>
        </p:nvSpPr>
        <p:spPr>
          <a:xfrm>
            <a:off x="4434840" y="3200400"/>
            <a:ext cx="1371600" cy="457200"/>
          </a:xfrm>
          <a:prstGeom prst="rect">
            <a:avLst/>
          </a:prstGeom>
          <a:noFill/>
          <a:ln>
            <a:solidFill/>
          </a:ln>
        </p:spPr>
        <p:txBody>
          <a:bodyPr wrap="square" lIns="0" tIns="0" rIns="0" bIns="0" rtlCol="0" anchor="ctr"/>
          <a:lstStyle/>
          <a:p>
            <a:pPr marL="0" indent="0">
              <a:buNone/>
            </a:pPr>
            <a:r>
              <a:rPr lang="en-US" sz="1400" b="1" dirty="0">
                <a:solidFill>
                  <a:srgbClr val="7E3F8F"/>
                </a:solidFill>
                <a:latin typeface="Calibri" pitchFamily="34" charset="0"/>
                <a:ea typeface="Calibri" pitchFamily="34" charset="-122"/>
                <a:cs typeface="Calibri" pitchFamily="34" charset="-120"/>
              </a:rPr>
              <a:t>Q2</a:t>
            </a:r>
            <a:endParaRPr lang="en-US" sz="1400" dirty="0"/>
          </a:p>
        </p:txBody>
      </p:sp>
      <p:sp>
        <p:nvSpPr>
          <p:cNvPr id="17" name="Text 12"/>
          <p:cNvSpPr/>
          <p:nvPr/>
        </p:nvSpPr>
        <p:spPr>
          <a:xfrm>
            <a:off x="3657600" y="3977640"/>
            <a:ext cx="2121408" cy="10058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What do we assume?</a:t>
            </a:r>
            <a:endParaRPr lang="en-US" sz="1600" dirty="0"/>
          </a:p>
        </p:txBody>
      </p:sp>
      <p:sp>
        <p:nvSpPr>
          <p:cNvPr id="18" name="Shape 13"/>
          <p:cNvSpPr/>
          <p:nvPr/>
        </p:nvSpPr>
        <p:spPr>
          <a:xfrm>
            <a:off x="6217920" y="2880360"/>
            <a:ext cx="2670048" cy="2331720"/>
          </a:xfrm>
          <a:prstGeom prst="roundRect">
            <a:avLst>
              <a:gd name="adj" fmla="val 470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9" name="Shape 14"/>
          <p:cNvSpPr/>
          <p:nvPr/>
        </p:nvSpPr>
        <p:spPr>
          <a:xfrm>
            <a:off x="6492240" y="3154680"/>
            <a:ext cx="640080" cy="640080"/>
          </a:xfrm>
          <a:prstGeom prst="ellipse">
            <a:avLst/>
          </a:prstGeom>
          <a:solidFill>
            <a:srgbClr val="179B8F"/>
          </a:solidFill>
          <a:ln>
            <a:solidFill/>
          </a:ln>
        </p:spPr>
        <p:txBody>
          <a:bodyPr/>
          <a:lstStyle/>
          <a:p>
            <a:endParaRPr lang="en-US"/>
          </a:p>
        </p:txBody>
      </p:sp>
      <p:pic>
        <p:nvPicPr>
          <p:cNvPr id="20" name="Image 3" descr="preencoded.png"/>
          <p:cNvPicPr>
            <a:picLocks noChangeAspect="1"/>
          </p:cNvPicPr>
          <p:nvPr/>
        </p:nvPicPr>
        <p:blipFill>
          <a:blip r:embed="rId6"/>
          <a:stretch>
            <a:fillRect/>
          </a:stretch>
        </p:blipFill>
        <p:spPr>
          <a:xfrm>
            <a:off x="6671462" y="3333902"/>
            <a:ext cx="281635" cy="281635"/>
          </a:xfrm>
          <a:prstGeom prst="rect">
            <a:avLst/>
          </a:prstGeom>
          <a:ln>
            <a:solidFill/>
          </a:ln>
        </p:spPr>
      </p:pic>
      <p:sp>
        <p:nvSpPr>
          <p:cNvPr id="21" name="Text 15"/>
          <p:cNvSpPr/>
          <p:nvPr/>
        </p:nvSpPr>
        <p:spPr>
          <a:xfrm>
            <a:off x="7269480" y="3200400"/>
            <a:ext cx="1371600" cy="457200"/>
          </a:xfrm>
          <a:prstGeom prst="rect">
            <a:avLst/>
          </a:prstGeom>
          <a:noFill/>
          <a:ln>
            <a:solidFill/>
          </a:ln>
        </p:spPr>
        <p:txBody>
          <a:bodyPr wrap="square" lIns="0" tIns="0" rIns="0" bIns="0" rtlCol="0" anchor="ctr"/>
          <a:lstStyle/>
          <a:p>
            <a:pPr marL="0" indent="0">
              <a:buNone/>
            </a:pPr>
            <a:r>
              <a:rPr lang="en-US" sz="1400" b="1" dirty="0">
                <a:solidFill>
                  <a:srgbClr val="179B8F"/>
                </a:solidFill>
                <a:latin typeface="Calibri" pitchFamily="34" charset="0"/>
                <a:ea typeface="Calibri" pitchFamily="34" charset="-122"/>
                <a:cs typeface="Calibri" pitchFamily="34" charset="-120"/>
              </a:rPr>
              <a:t>Q3</a:t>
            </a:r>
            <a:endParaRPr lang="en-US" sz="1400" dirty="0"/>
          </a:p>
        </p:txBody>
      </p:sp>
      <p:sp>
        <p:nvSpPr>
          <p:cNvPr id="22" name="Text 16"/>
          <p:cNvSpPr/>
          <p:nvPr/>
        </p:nvSpPr>
        <p:spPr>
          <a:xfrm>
            <a:off x="6492240" y="3977640"/>
            <a:ext cx="2121408" cy="10058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What information do we need?</a:t>
            </a:r>
            <a:endParaRPr lang="en-US" sz="1600" dirty="0"/>
          </a:p>
        </p:txBody>
      </p:sp>
      <p:sp>
        <p:nvSpPr>
          <p:cNvPr id="23" name="Shape 17"/>
          <p:cNvSpPr/>
          <p:nvPr/>
        </p:nvSpPr>
        <p:spPr>
          <a:xfrm>
            <a:off x="9052560" y="2880360"/>
            <a:ext cx="2670048" cy="2331720"/>
          </a:xfrm>
          <a:prstGeom prst="roundRect">
            <a:avLst>
              <a:gd name="adj" fmla="val 470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4" name="Shape 18"/>
          <p:cNvSpPr/>
          <p:nvPr/>
        </p:nvSpPr>
        <p:spPr>
          <a:xfrm>
            <a:off x="9326880" y="3154680"/>
            <a:ext cx="640080" cy="640080"/>
          </a:xfrm>
          <a:prstGeom prst="ellipse">
            <a:avLst/>
          </a:prstGeom>
          <a:solidFill>
            <a:srgbClr val="E89A3B"/>
          </a:solidFill>
          <a:ln>
            <a:solidFill/>
          </a:ln>
        </p:spPr>
        <p:txBody>
          <a:bodyPr/>
          <a:lstStyle/>
          <a:p>
            <a:endParaRPr lang="en-US"/>
          </a:p>
        </p:txBody>
      </p:sp>
      <p:pic>
        <p:nvPicPr>
          <p:cNvPr id="25" name="Image 4" descr="preencoded.png"/>
          <p:cNvPicPr>
            <a:picLocks noChangeAspect="1"/>
          </p:cNvPicPr>
          <p:nvPr/>
        </p:nvPicPr>
        <p:blipFill>
          <a:blip r:embed="rId7"/>
          <a:stretch>
            <a:fillRect/>
          </a:stretch>
        </p:blipFill>
        <p:spPr>
          <a:xfrm>
            <a:off x="9506102" y="3333902"/>
            <a:ext cx="281635" cy="281635"/>
          </a:xfrm>
          <a:prstGeom prst="rect">
            <a:avLst/>
          </a:prstGeom>
          <a:ln>
            <a:solidFill/>
          </a:ln>
        </p:spPr>
      </p:pic>
      <p:sp>
        <p:nvSpPr>
          <p:cNvPr id="26" name="Text 19"/>
          <p:cNvSpPr/>
          <p:nvPr/>
        </p:nvSpPr>
        <p:spPr>
          <a:xfrm>
            <a:off x="10104120" y="3200400"/>
            <a:ext cx="1371600" cy="457200"/>
          </a:xfrm>
          <a:prstGeom prst="rect">
            <a:avLst/>
          </a:prstGeom>
          <a:noFill/>
          <a:ln>
            <a:solidFill/>
          </a:ln>
        </p:spPr>
        <p:txBody>
          <a:bodyPr wrap="square" lIns="0" tIns="0" rIns="0" bIns="0" rtlCol="0" anchor="ctr"/>
          <a:lstStyle/>
          <a:p>
            <a:pPr marL="0" indent="0">
              <a:buNone/>
            </a:pPr>
            <a:r>
              <a:rPr lang="en-US" sz="1400" b="1" dirty="0">
                <a:solidFill>
                  <a:srgbClr val="A4590A"/>
                </a:solidFill>
                <a:latin typeface="Calibri" pitchFamily="34" charset="0"/>
                <a:ea typeface="Calibri" pitchFamily="34" charset="-122"/>
                <a:cs typeface="Calibri" pitchFamily="34" charset="-120"/>
              </a:rPr>
              <a:t>Q4</a:t>
            </a:r>
            <a:endParaRPr lang="en-US" sz="1400" dirty="0"/>
          </a:p>
        </p:txBody>
      </p:sp>
      <p:sp>
        <p:nvSpPr>
          <p:cNvPr id="27" name="Text 20"/>
          <p:cNvSpPr/>
          <p:nvPr/>
        </p:nvSpPr>
        <p:spPr>
          <a:xfrm>
            <a:off x="9326880" y="3977640"/>
            <a:ext cx="2121408" cy="10058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What context may be missing?</a:t>
            </a:r>
            <a:endParaRPr lang="en-US" sz="1600" dirty="0"/>
          </a:p>
        </p:txBody>
      </p:sp>
      <p:sp>
        <p:nvSpPr>
          <p:cNvPr id="28" name="Text 21"/>
          <p:cNvSpPr/>
          <p:nvPr/>
        </p:nvSpPr>
        <p:spPr>
          <a:xfrm>
            <a:off x="548640" y="5440680"/>
            <a:ext cx="11091672" cy="548640"/>
          </a:xfrm>
          <a:prstGeom prst="rect">
            <a:avLst/>
          </a:prstGeom>
          <a:noFill/>
          <a:ln>
            <a:solidFill/>
          </a:ln>
        </p:spPr>
        <p:txBody>
          <a:bodyPr wrap="square" lIns="0" tIns="0" rIns="0" bIns="0" rtlCol="0" anchor="ctr"/>
          <a:lstStyle/>
          <a:p>
            <a:pPr marL="0" indent="0">
              <a:buNone/>
            </a:pPr>
            <a:r>
              <a:rPr lang="en-US" sz="1400" i="1" dirty="0">
                <a:solidFill>
                  <a:srgbClr val="425066"/>
                </a:solidFill>
                <a:latin typeface="Calibri" pitchFamily="34" charset="0"/>
                <a:ea typeface="Calibri" pitchFamily="34" charset="-122"/>
                <a:cs typeface="Calibri" pitchFamily="34" charset="-120"/>
              </a:rPr>
              <a:t>Then debrief: notice how the same fact produced different pressures, assumptions, and missing context across the five layers.</a:t>
            </a:r>
            <a:endParaRPr lang="en-US" sz="1400" dirty="0"/>
          </a:p>
        </p:txBody>
      </p:sp>
      <p:sp>
        <p:nvSpPr>
          <p:cNvPr id="30" name="Text 22"/>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1" name="Text 23"/>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1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Context before conclusion</a:t>
            </a:r>
            <a:endParaRPr lang="en-US" sz="3100" dirty="0"/>
          </a:p>
        </p:txBody>
      </p:sp>
      <p:sp>
        <p:nvSpPr>
          <p:cNvPr id="4" name="Shape 2"/>
          <p:cNvSpPr/>
          <p:nvPr/>
        </p:nvSpPr>
        <p:spPr>
          <a:xfrm>
            <a:off x="973836" y="1828800"/>
            <a:ext cx="3108960"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Text 3"/>
          <p:cNvSpPr/>
          <p:nvPr/>
        </p:nvSpPr>
        <p:spPr>
          <a:xfrm>
            <a:off x="973836" y="1828800"/>
            <a:ext cx="3108960" cy="1371600"/>
          </a:xfrm>
          <a:prstGeom prst="rect">
            <a:avLst/>
          </a:prstGeom>
          <a:noFill/>
          <a:ln>
            <a:solidFill/>
          </a:ln>
        </p:spPr>
        <p:txBody>
          <a:bodyPr wrap="square" lIns="0" tIns="0" rIns="0" bIns="0" rtlCol="0" anchor="ctr"/>
          <a:lstStyle/>
          <a:p>
            <a:pPr marL="0" indent="0" algn="ctr">
              <a:lnSpc>
                <a:spcPct val="95000"/>
              </a:lnSpc>
              <a:buNone/>
            </a:pPr>
            <a:r>
              <a:rPr lang="en-US" sz="2200" b="1" dirty="0">
                <a:solidFill>
                  <a:srgbClr val="172033"/>
                </a:solidFill>
                <a:latin typeface="Georgia" pitchFamily="34" charset="0"/>
                <a:ea typeface="Georgia" pitchFamily="34" charset="-122"/>
                <a:cs typeface="Georgia" pitchFamily="34" charset="-120"/>
              </a:rPr>
              <a:t>Metrics</a:t>
            </a:r>
            <a:endParaRPr lang="en-US" sz="2200" dirty="0"/>
          </a:p>
        </p:txBody>
      </p:sp>
      <p:sp>
        <p:nvSpPr>
          <p:cNvPr id="6" name="Shape 4"/>
          <p:cNvSpPr/>
          <p:nvPr/>
        </p:nvSpPr>
        <p:spPr>
          <a:xfrm>
            <a:off x="4539996" y="1828800"/>
            <a:ext cx="3108960"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7" name="Text 5"/>
          <p:cNvSpPr/>
          <p:nvPr/>
        </p:nvSpPr>
        <p:spPr>
          <a:xfrm>
            <a:off x="4539996" y="1828800"/>
            <a:ext cx="3108960" cy="1371600"/>
          </a:xfrm>
          <a:prstGeom prst="rect">
            <a:avLst/>
          </a:prstGeom>
          <a:noFill/>
          <a:ln>
            <a:solidFill/>
          </a:ln>
        </p:spPr>
        <p:txBody>
          <a:bodyPr wrap="square" lIns="0" tIns="0" rIns="0" bIns="0" rtlCol="0" anchor="ctr"/>
          <a:lstStyle/>
          <a:p>
            <a:pPr marL="0" indent="0" algn="ctr">
              <a:lnSpc>
                <a:spcPct val="95000"/>
              </a:lnSpc>
              <a:buNone/>
            </a:pPr>
            <a:r>
              <a:rPr lang="en-US" sz="2200" b="1" dirty="0">
                <a:solidFill>
                  <a:srgbClr val="A4590A"/>
                </a:solidFill>
                <a:latin typeface="Georgia" pitchFamily="34" charset="0"/>
                <a:ea typeface="Georgia" pitchFamily="34" charset="-122"/>
                <a:cs typeface="Georgia" pitchFamily="34" charset="-120"/>
              </a:rPr>
              <a:t>−  Context</a:t>
            </a:r>
            <a:endParaRPr lang="en-US" sz="2200" dirty="0"/>
          </a:p>
        </p:txBody>
      </p:sp>
      <p:sp>
        <p:nvSpPr>
          <p:cNvPr id="8" name="Shape 6"/>
          <p:cNvSpPr/>
          <p:nvPr/>
        </p:nvSpPr>
        <p:spPr>
          <a:xfrm>
            <a:off x="8106156" y="1828800"/>
            <a:ext cx="3108960"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Text 7"/>
          <p:cNvSpPr/>
          <p:nvPr/>
        </p:nvSpPr>
        <p:spPr>
          <a:xfrm>
            <a:off x="8106156" y="1828800"/>
            <a:ext cx="3108960" cy="1371600"/>
          </a:xfrm>
          <a:prstGeom prst="rect">
            <a:avLst/>
          </a:prstGeom>
          <a:noFill/>
          <a:ln>
            <a:solidFill/>
          </a:ln>
        </p:spPr>
        <p:txBody>
          <a:bodyPr wrap="square" lIns="0" tIns="0" rIns="0" bIns="0" rtlCol="0" anchor="ctr"/>
          <a:lstStyle/>
          <a:p>
            <a:pPr marL="0" indent="0" algn="ctr">
              <a:lnSpc>
                <a:spcPct val="95000"/>
              </a:lnSpc>
              <a:buNone/>
            </a:pPr>
            <a:r>
              <a:rPr lang="en-US" sz="2200" b="1" dirty="0">
                <a:solidFill>
                  <a:srgbClr val="172033"/>
                </a:solidFill>
                <a:latin typeface="Georgia" pitchFamily="34" charset="0"/>
                <a:ea typeface="Georgia" pitchFamily="34" charset="-122"/>
                <a:cs typeface="Georgia" pitchFamily="34" charset="-120"/>
              </a:rPr>
              <a:t>=  Distorted</a:t>
            </a:r>
            <a:endParaRPr lang="en-US" sz="2200" dirty="0"/>
          </a:p>
          <a:p>
            <a:pPr marL="0" indent="0" algn="ctr">
              <a:lnSpc>
                <a:spcPct val="95000"/>
              </a:lnSpc>
              <a:buNone/>
            </a:pPr>
            <a:r>
              <a:rPr lang="en-US" sz="2200" b="1" dirty="0">
                <a:solidFill>
                  <a:srgbClr val="172033"/>
                </a:solidFill>
                <a:latin typeface="Georgia" pitchFamily="34" charset="0"/>
                <a:ea typeface="Georgia" pitchFamily="34" charset="-122"/>
                <a:cs typeface="Georgia" pitchFamily="34" charset="-120"/>
              </a:rPr>
              <a:t>conclusions</a:t>
            </a:r>
            <a:endParaRPr lang="en-US" sz="2200" dirty="0"/>
          </a:p>
        </p:txBody>
      </p:sp>
      <p:sp>
        <p:nvSpPr>
          <p:cNvPr id="10" name="Text 8"/>
          <p:cNvSpPr/>
          <p:nvPr/>
        </p:nvSpPr>
        <p:spPr>
          <a:xfrm>
            <a:off x="548640" y="3520440"/>
            <a:ext cx="11091672" cy="45720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A fundraising decline rarely has one cause. Before concluding, ask what context the number is hiding:</a:t>
            </a:r>
            <a:endParaRPr lang="en-US" sz="1600" dirty="0"/>
          </a:p>
        </p:txBody>
      </p:sp>
      <p:sp>
        <p:nvSpPr>
          <p:cNvPr id="11" name="Shape 9"/>
          <p:cNvSpPr/>
          <p:nvPr/>
        </p:nvSpPr>
        <p:spPr>
          <a:xfrm>
            <a:off x="653796" y="4160520"/>
            <a:ext cx="2103120" cy="1325880"/>
          </a:xfrm>
          <a:prstGeom prst="roundRect">
            <a:avLst>
              <a:gd name="adj" fmla="val 68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2" name="Shape 10"/>
          <p:cNvSpPr/>
          <p:nvPr/>
        </p:nvSpPr>
        <p:spPr>
          <a:xfrm>
            <a:off x="653796" y="4160520"/>
            <a:ext cx="2103120" cy="64008"/>
          </a:xfrm>
          <a:prstGeom prst="rect">
            <a:avLst/>
          </a:prstGeom>
          <a:solidFill>
            <a:srgbClr val="179B8F"/>
          </a:solidFill>
          <a:ln>
            <a:solidFill/>
          </a:ln>
        </p:spPr>
        <p:txBody>
          <a:bodyPr/>
          <a:lstStyle/>
          <a:p>
            <a:endParaRPr lang="en-US"/>
          </a:p>
        </p:txBody>
      </p:sp>
      <p:sp>
        <p:nvSpPr>
          <p:cNvPr id="13" name="Text 11"/>
          <p:cNvSpPr/>
          <p:nvPr/>
        </p:nvSpPr>
        <p:spPr>
          <a:xfrm>
            <a:off x="763524" y="4160520"/>
            <a:ext cx="1883664" cy="132588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Economic conditions</a:t>
            </a:r>
            <a:endParaRPr lang="en-US" sz="1400" dirty="0"/>
          </a:p>
        </p:txBody>
      </p:sp>
      <p:sp>
        <p:nvSpPr>
          <p:cNvPr id="14" name="Shape 12"/>
          <p:cNvSpPr/>
          <p:nvPr/>
        </p:nvSpPr>
        <p:spPr>
          <a:xfrm>
            <a:off x="2848356" y="4160520"/>
            <a:ext cx="2103120" cy="1325880"/>
          </a:xfrm>
          <a:prstGeom prst="roundRect">
            <a:avLst>
              <a:gd name="adj" fmla="val 68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5" name="Shape 13"/>
          <p:cNvSpPr/>
          <p:nvPr/>
        </p:nvSpPr>
        <p:spPr>
          <a:xfrm>
            <a:off x="2848356" y="4160520"/>
            <a:ext cx="2103120" cy="64008"/>
          </a:xfrm>
          <a:prstGeom prst="rect">
            <a:avLst/>
          </a:prstGeom>
          <a:solidFill>
            <a:srgbClr val="179B8F"/>
          </a:solidFill>
          <a:ln>
            <a:solidFill/>
          </a:ln>
        </p:spPr>
        <p:txBody>
          <a:bodyPr/>
          <a:lstStyle/>
          <a:p>
            <a:endParaRPr lang="en-US"/>
          </a:p>
        </p:txBody>
      </p:sp>
      <p:sp>
        <p:nvSpPr>
          <p:cNvPr id="16" name="Text 14"/>
          <p:cNvSpPr/>
          <p:nvPr/>
        </p:nvSpPr>
        <p:spPr>
          <a:xfrm>
            <a:off x="2958084" y="4160520"/>
            <a:ext cx="1883664" cy="132588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Donor fatigue</a:t>
            </a:r>
            <a:endParaRPr lang="en-US" sz="1400" dirty="0"/>
          </a:p>
        </p:txBody>
      </p:sp>
      <p:sp>
        <p:nvSpPr>
          <p:cNvPr id="17" name="Shape 15"/>
          <p:cNvSpPr/>
          <p:nvPr/>
        </p:nvSpPr>
        <p:spPr>
          <a:xfrm>
            <a:off x="5042916" y="4160520"/>
            <a:ext cx="2103120" cy="1325880"/>
          </a:xfrm>
          <a:prstGeom prst="roundRect">
            <a:avLst>
              <a:gd name="adj" fmla="val 68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6"/>
          <p:cNvSpPr/>
          <p:nvPr/>
        </p:nvSpPr>
        <p:spPr>
          <a:xfrm>
            <a:off x="5042916" y="4160520"/>
            <a:ext cx="2103120" cy="64008"/>
          </a:xfrm>
          <a:prstGeom prst="rect">
            <a:avLst/>
          </a:prstGeom>
          <a:solidFill>
            <a:srgbClr val="179B8F"/>
          </a:solidFill>
          <a:ln>
            <a:solidFill/>
          </a:ln>
        </p:spPr>
        <p:txBody>
          <a:bodyPr/>
          <a:lstStyle/>
          <a:p>
            <a:endParaRPr lang="en-US"/>
          </a:p>
        </p:txBody>
      </p:sp>
      <p:sp>
        <p:nvSpPr>
          <p:cNvPr id="19" name="Text 17"/>
          <p:cNvSpPr/>
          <p:nvPr/>
        </p:nvSpPr>
        <p:spPr>
          <a:xfrm>
            <a:off x="5152644" y="4160520"/>
            <a:ext cx="1883664" cy="132588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Staffing &amp; capacity</a:t>
            </a:r>
            <a:endParaRPr lang="en-US" sz="1400" dirty="0"/>
          </a:p>
        </p:txBody>
      </p:sp>
      <p:sp>
        <p:nvSpPr>
          <p:cNvPr id="20" name="Shape 18"/>
          <p:cNvSpPr/>
          <p:nvPr/>
        </p:nvSpPr>
        <p:spPr>
          <a:xfrm>
            <a:off x="7237476" y="4160520"/>
            <a:ext cx="2103120" cy="1325880"/>
          </a:xfrm>
          <a:prstGeom prst="roundRect">
            <a:avLst>
              <a:gd name="adj" fmla="val 68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1" name="Shape 19"/>
          <p:cNvSpPr/>
          <p:nvPr/>
        </p:nvSpPr>
        <p:spPr>
          <a:xfrm>
            <a:off x="7237476" y="4160520"/>
            <a:ext cx="2103120" cy="64008"/>
          </a:xfrm>
          <a:prstGeom prst="rect">
            <a:avLst/>
          </a:prstGeom>
          <a:solidFill>
            <a:srgbClr val="179B8F"/>
          </a:solidFill>
          <a:ln>
            <a:solidFill/>
          </a:ln>
        </p:spPr>
        <p:txBody>
          <a:bodyPr/>
          <a:lstStyle/>
          <a:p>
            <a:endParaRPr lang="en-US"/>
          </a:p>
        </p:txBody>
      </p:sp>
      <p:sp>
        <p:nvSpPr>
          <p:cNvPr id="22" name="Text 20"/>
          <p:cNvSpPr/>
          <p:nvPr/>
        </p:nvSpPr>
        <p:spPr>
          <a:xfrm>
            <a:off x="7347204" y="4160520"/>
            <a:ext cx="1883664" cy="132588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Scholarship increases</a:t>
            </a:r>
            <a:endParaRPr lang="en-US" sz="1400" dirty="0"/>
          </a:p>
        </p:txBody>
      </p:sp>
      <p:sp>
        <p:nvSpPr>
          <p:cNvPr id="23" name="Shape 21"/>
          <p:cNvSpPr/>
          <p:nvPr/>
        </p:nvSpPr>
        <p:spPr>
          <a:xfrm>
            <a:off x="9432036" y="4160520"/>
            <a:ext cx="2103120" cy="1325880"/>
          </a:xfrm>
          <a:prstGeom prst="roundRect">
            <a:avLst>
              <a:gd name="adj" fmla="val 68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4" name="Shape 22"/>
          <p:cNvSpPr/>
          <p:nvPr/>
        </p:nvSpPr>
        <p:spPr>
          <a:xfrm>
            <a:off x="9432036" y="4160520"/>
            <a:ext cx="2103120" cy="64008"/>
          </a:xfrm>
          <a:prstGeom prst="rect">
            <a:avLst/>
          </a:prstGeom>
          <a:solidFill>
            <a:srgbClr val="179B8F"/>
          </a:solidFill>
          <a:ln>
            <a:solidFill/>
          </a:ln>
        </p:spPr>
        <p:txBody>
          <a:bodyPr/>
          <a:lstStyle/>
          <a:p>
            <a:endParaRPr lang="en-US"/>
          </a:p>
        </p:txBody>
      </p:sp>
      <p:sp>
        <p:nvSpPr>
          <p:cNvPr id="25" name="Text 23"/>
          <p:cNvSpPr/>
          <p:nvPr/>
        </p:nvSpPr>
        <p:spPr>
          <a:xfrm>
            <a:off x="9541764" y="4160520"/>
            <a:ext cx="1883664" cy="132588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Community realities</a:t>
            </a:r>
            <a:endParaRPr lang="en-US" sz="1400" dirty="0"/>
          </a:p>
        </p:txBody>
      </p:sp>
      <p:sp>
        <p:nvSpPr>
          <p:cNvPr id="26" name="Text 24"/>
          <p:cNvSpPr/>
          <p:nvPr/>
        </p:nvSpPr>
        <p:spPr>
          <a:xfrm>
            <a:off x="548640" y="5715000"/>
            <a:ext cx="11091672" cy="457200"/>
          </a:xfrm>
          <a:prstGeom prst="rect">
            <a:avLst/>
          </a:prstGeom>
          <a:noFill/>
          <a:ln>
            <a:solidFill/>
          </a:ln>
        </p:spPr>
        <p:txBody>
          <a:bodyPr wrap="square" lIns="0" tIns="0" rIns="0" bIns="0" rtlCol="0" anchor="ctr"/>
          <a:lstStyle/>
          <a:p>
            <a:pPr marL="0" indent="0" algn="ctr">
              <a:buNone/>
            </a:pPr>
            <a:r>
              <a:rPr lang="en-US" sz="1400" i="1" dirty="0">
                <a:solidFill>
                  <a:srgbClr val="596678"/>
                </a:solidFill>
                <a:latin typeface="Calibri" pitchFamily="34" charset="0"/>
                <a:ea typeface="Calibri" pitchFamily="34" charset="-122"/>
                <a:cs typeface="Calibri" pitchFamily="34" charset="-120"/>
              </a:rPr>
              <a:t>Metrics without context create distorted leadership conclusions — and distorted conclusions create unfair narratives.</a:t>
            </a:r>
            <a:endParaRPr lang="en-US" sz="1400" dirty="0"/>
          </a:p>
        </p:txBody>
      </p:sp>
      <p:sp>
        <p:nvSpPr>
          <p:cNvPr id="28" name="Text 25"/>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9" name="Text 26"/>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1 · RESEARCH BASE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Sensemaking Filter</a:t>
            </a:r>
            <a:endParaRPr lang="en-US" sz="3100" dirty="0"/>
          </a:p>
        </p:txBody>
      </p:sp>
      <p:sp>
        <p:nvSpPr>
          <p:cNvPr id="4" name="Text 2"/>
          <p:cNvSpPr/>
          <p:nvPr/>
        </p:nvSpPr>
        <p:spPr>
          <a:xfrm>
            <a:off x="548640" y="1691640"/>
            <a:ext cx="11064240" cy="457200"/>
          </a:xfrm>
          <a:prstGeom prst="rect">
            <a:avLst/>
          </a:prstGeom>
          <a:noFill/>
          <a:ln>
            <a:solidFill/>
          </a:ln>
        </p:spPr>
        <p:txBody>
          <a:bodyPr wrap="square" lIns="0" tIns="0" rIns="0" bIns="0" rtlCol="0" anchor="ctr"/>
          <a:lstStyle/>
          <a:p>
            <a:pPr marL="0" indent="0">
              <a:buNone/>
            </a:pPr>
            <a:r>
              <a:rPr lang="en-US" sz="1500" i="1" dirty="0">
                <a:solidFill>
                  <a:srgbClr val="596678"/>
                </a:solidFill>
                <a:latin typeface="Calibri" pitchFamily="34" charset="0"/>
                <a:ea typeface="Calibri" pitchFamily="34" charset="-122"/>
                <a:cs typeface="Calibri" pitchFamily="34" charset="-120"/>
              </a:rPr>
              <a:t>Leaders do not respond to reality directly. They respond to their interpretation of it (Weick, 1995).</a:t>
            </a:r>
            <a:endParaRPr lang="en-US" sz="1500" dirty="0"/>
          </a:p>
        </p:txBody>
      </p:sp>
      <p:sp>
        <p:nvSpPr>
          <p:cNvPr id="5" name="Shape 3"/>
          <p:cNvSpPr/>
          <p:nvPr/>
        </p:nvSpPr>
        <p:spPr>
          <a:xfrm>
            <a:off x="548640" y="2331720"/>
            <a:ext cx="2743200" cy="1828800"/>
          </a:xfrm>
          <a:prstGeom prst="roundRect">
            <a:avLst>
              <a:gd name="adj" fmla="val 6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548640" y="2331720"/>
            <a:ext cx="64008" cy="1828800"/>
          </a:xfrm>
          <a:prstGeom prst="rect">
            <a:avLst/>
          </a:prstGeom>
          <a:solidFill>
            <a:srgbClr val="E89A3B"/>
          </a:solidFill>
          <a:ln>
            <a:solidFill/>
          </a:ln>
        </p:spPr>
        <p:txBody>
          <a:bodyPr/>
          <a:lstStyle/>
          <a:p>
            <a:endParaRPr lang="en-US"/>
          </a:p>
        </p:txBody>
      </p:sp>
      <p:sp>
        <p:nvSpPr>
          <p:cNvPr id="7" name="Text 5"/>
          <p:cNvSpPr/>
          <p:nvPr/>
        </p:nvSpPr>
        <p:spPr>
          <a:xfrm>
            <a:off x="548640" y="2331720"/>
            <a:ext cx="2743200" cy="1828800"/>
          </a:xfrm>
          <a:prstGeom prst="rect">
            <a:avLst/>
          </a:prstGeom>
          <a:noFill/>
          <a:ln>
            <a:solidFill/>
          </a:ln>
        </p:spPr>
        <p:txBody>
          <a:bodyPr wrap="square" lIns="0" tIns="0" rIns="0" bIns="0" rtlCol="0" anchor="ctr"/>
          <a:lstStyle/>
          <a:p>
            <a:pPr marL="0" indent="0" algn="ctr">
              <a:buNone/>
            </a:pPr>
            <a:r>
              <a:rPr lang="en-US" sz="1800" b="1" dirty="0">
                <a:solidFill>
                  <a:srgbClr val="172033"/>
                </a:solidFill>
                <a:latin typeface="Georgia" pitchFamily="34" charset="0"/>
                <a:ea typeface="Georgia" pitchFamily="34" charset="-122"/>
                <a:cs typeface="Georgia" pitchFamily="34" charset="-120"/>
              </a:rPr>
              <a:t>Ambiguous</a:t>
            </a:r>
            <a:endParaRPr lang="en-US" sz="1800" dirty="0"/>
          </a:p>
          <a:p>
            <a:pPr marL="0" indent="0" algn="ctr">
              <a:buNone/>
            </a:pPr>
            <a:r>
              <a:rPr lang="en-US" sz="1800" b="1" dirty="0">
                <a:solidFill>
                  <a:srgbClr val="172033"/>
                </a:solidFill>
                <a:latin typeface="Georgia" pitchFamily="34" charset="0"/>
                <a:ea typeface="Georgia" pitchFamily="34" charset="-122"/>
                <a:cs typeface="Georgia" pitchFamily="34" charset="-120"/>
              </a:rPr>
              <a:t>reality</a:t>
            </a:r>
            <a:endParaRPr lang="en-US" sz="1800" dirty="0"/>
          </a:p>
        </p:txBody>
      </p:sp>
      <p:sp>
        <p:nvSpPr>
          <p:cNvPr id="8" name="Text 6"/>
          <p:cNvSpPr/>
          <p:nvPr/>
        </p:nvSpPr>
        <p:spPr>
          <a:xfrm>
            <a:off x="3337560" y="3017520"/>
            <a:ext cx="640080" cy="457200"/>
          </a:xfrm>
          <a:prstGeom prst="rect">
            <a:avLst/>
          </a:prstGeom>
          <a:noFill/>
          <a:ln>
            <a:solidFill/>
          </a:ln>
        </p:spPr>
        <p:txBody>
          <a:bodyPr wrap="square" lIns="0" tIns="0" rIns="0" bIns="0" rtlCol="0" anchor="ctr"/>
          <a:lstStyle/>
          <a:p>
            <a:pPr marL="0" indent="0" algn="ctr">
              <a:buNone/>
            </a:pPr>
            <a:r>
              <a:rPr lang="en-US" sz="2400" b="1" dirty="0">
                <a:solidFill>
                  <a:srgbClr val="179B8F"/>
                </a:solidFill>
                <a:latin typeface="Calibri" pitchFamily="34" charset="0"/>
                <a:ea typeface="Calibri" pitchFamily="34" charset="-122"/>
                <a:cs typeface="Calibri" pitchFamily="34" charset="-120"/>
              </a:rPr>
              <a:t>→</a:t>
            </a:r>
            <a:endParaRPr lang="en-US" sz="2400" dirty="0"/>
          </a:p>
        </p:txBody>
      </p:sp>
      <p:sp>
        <p:nvSpPr>
          <p:cNvPr id="9" name="Shape 7"/>
          <p:cNvSpPr/>
          <p:nvPr/>
        </p:nvSpPr>
        <p:spPr>
          <a:xfrm>
            <a:off x="4114800" y="2423160"/>
            <a:ext cx="1645920" cy="1645920"/>
          </a:xfrm>
          <a:prstGeom prst="diamond">
            <a:avLst/>
          </a:prstGeom>
          <a:solidFill>
            <a:srgbClr val="179B8F"/>
          </a:solidFill>
          <a:ln>
            <a:solidFill/>
          </a:ln>
          <a:effectLst>
            <a:outerShdw blurRad="114300" dist="38100" dir="8100000" algn="bl" rotWithShape="0">
              <a:srgbClr val="000000">
                <a:alpha val="28000"/>
              </a:srgbClr>
            </a:outerShdw>
          </a:effectLst>
        </p:spPr>
        <p:txBody>
          <a:bodyPr/>
          <a:lstStyle/>
          <a:p>
            <a:endParaRPr lang="en-US"/>
          </a:p>
        </p:txBody>
      </p:sp>
      <p:sp>
        <p:nvSpPr>
          <p:cNvPr id="10" name="Text 8"/>
          <p:cNvSpPr/>
          <p:nvPr/>
        </p:nvSpPr>
        <p:spPr>
          <a:xfrm>
            <a:off x="4114800" y="2423160"/>
            <a:ext cx="1645920" cy="1645920"/>
          </a:xfrm>
          <a:prstGeom prst="rect">
            <a:avLst/>
          </a:prstGeom>
          <a:noFill/>
          <a:ln>
            <a:solidFill/>
          </a:ln>
        </p:spPr>
        <p:txBody>
          <a:bodyPr wrap="square" lIns="0" tIns="0" rIns="0" bIns="0" rtlCol="0" anchor="ctr"/>
          <a:lstStyle/>
          <a:p>
            <a:pPr marL="0" indent="0" algn="ctr">
              <a:buNone/>
            </a:pPr>
            <a:r>
              <a:rPr lang="en-US" sz="1400" b="1" dirty="0">
                <a:solidFill>
                  <a:srgbClr val="172033"/>
                </a:solidFill>
                <a:latin typeface="Calibri" pitchFamily="34" charset="0"/>
                <a:ea typeface="Calibri" pitchFamily="34" charset="-122"/>
                <a:cs typeface="Calibri" pitchFamily="34" charset="-120"/>
              </a:rPr>
              <a:t>Leader's</a:t>
            </a:r>
            <a:endParaRPr lang="en-US" sz="1400" dirty="0"/>
          </a:p>
          <a:p>
            <a:pPr marL="0" indent="0" algn="ctr">
              <a:buNone/>
            </a:pPr>
            <a:r>
              <a:rPr lang="en-US" sz="1400" b="1" dirty="0">
                <a:solidFill>
                  <a:srgbClr val="172033"/>
                </a:solidFill>
                <a:latin typeface="Calibri" pitchFamily="34" charset="0"/>
                <a:ea typeface="Calibri" pitchFamily="34" charset="-122"/>
                <a:cs typeface="Calibri" pitchFamily="34" charset="-120"/>
              </a:rPr>
              <a:t>filter</a:t>
            </a:r>
            <a:endParaRPr lang="en-US" sz="1400" dirty="0"/>
          </a:p>
        </p:txBody>
      </p:sp>
      <p:sp>
        <p:nvSpPr>
          <p:cNvPr id="11" name="Text 9"/>
          <p:cNvSpPr/>
          <p:nvPr/>
        </p:nvSpPr>
        <p:spPr>
          <a:xfrm>
            <a:off x="5806440" y="3017520"/>
            <a:ext cx="640080" cy="457200"/>
          </a:xfrm>
          <a:prstGeom prst="rect">
            <a:avLst/>
          </a:prstGeom>
          <a:noFill/>
          <a:ln>
            <a:solidFill/>
          </a:ln>
        </p:spPr>
        <p:txBody>
          <a:bodyPr wrap="square" lIns="0" tIns="0" rIns="0" bIns="0" rtlCol="0" anchor="ctr"/>
          <a:lstStyle/>
          <a:p>
            <a:pPr marL="0" indent="0" algn="ctr">
              <a:buNone/>
            </a:pPr>
            <a:r>
              <a:rPr lang="en-US" sz="2400" b="1" dirty="0">
                <a:solidFill>
                  <a:srgbClr val="179B8F"/>
                </a:solidFill>
                <a:latin typeface="Calibri" pitchFamily="34" charset="0"/>
                <a:ea typeface="Calibri" pitchFamily="34" charset="-122"/>
                <a:cs typeface="Calibri" pitchFamily="34" charset="-120"/>
              </a:rPr>
              <a:t>→</a:t>
            </a:r>
            <a:endParaRPr lang="en-US" sz="2400" dirty="0"/>
          </a:p>
        </p:txBody>
      </p:sp>
      <p:sp>
        <p:nvSpPr>
          <p:cNvPr id="12" name="Shape 10"/>
          <p:cNvSpPr/>
          <p:nvPr/>
        </p:nvSpPr>
        <p:spPr>
          <a:xfrm>
            <a:off x="6583680" y="2331720"/>
            <a:ext cx="2743200" cy="1828800"/>
          </a:xfrm>
          <a:prstGeom prst="roundRect">
            <a:avLst>
              <a:gd name="adj" fmla="val 6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1"/>
          <p:cNvSpPr/>
          <p:nvPr/>
        </p:nvSpPr>
        <p:spPr>
          <a:xfrm>
            <a:off x="6583680" y="2331720"/>
            <a:ext cx="64008" cy="1828800"/>
          </a:xfrm>
          <a:prstGeom prst="rect">
            <a:avLst/>
          </a:prstGeom>
          <a:solidFill>
            <a:srgbClr val="C7237E"/>
          </a:solidFill>
          <a:ln>
            <a:solidFill/>
          </a:ln>
        </p:spPr>
        <p:txBody>
          <a:bodyPr/>
          <a:lstStyle/>
          <a:p>
            <a:endParaRPr lang="en-US"/>
          </a:p>
        </p:txBody>
      </p:sp>
      <p:sp>
        <p:nvSpPr>
          <p:cNvPr id="14" name="Text 12"/>
          <p:cNvSpPr/>
          <p:nvPr/>
        </p:nvSpPr>
        <p:spPr>
          <a:xfrm>
            <a:off x="6583680" y="2331720"/>
            <a:ext cx="2743200" cy="1828800"/>
          </a:xfrm>
          <a:prstGeom prst="rect">
            <a:avLst/>
          </a:prstGeom>
          <a:noFill/>
          <a:ln>
            <a:solidFill/>
          </a:ln>
        </p:spPr>
        <p:txBody>
          <a:bodyPr wrap="square" lIns="0" tIns="0" rIns="0" bIns="0" rtlCol="0" anchor="ctr"/>
          <a:lstStyle/>
          <a:p>
            <a:pPr marL="0" indent="0" algn="ctr">
              <a:buNone/>
            </a:pPr>
            <a:r>
              <a:rPr lang="en-US" sz="1800" b="1" dirty="0">
                <a:solidFill>
                  <a:srgbClr val="172033"/>
                </a:solidFill>
                <a:latin typeface="Georgia" pitchFamily="34" charset="0"/>
                <a:ea typeface="Georgia" pitchFamily="34" charset="-122"/>
                <a:cs typeface="Georgia" pitchFamily="34" charset="-120"/>
              </a:rPr>
              <a:t>Interpretation</a:t>
            </a:r>
            <a:endParaRPr lang="en-US" sz="1800" dirty="0"/>
          </a:p>
        </p:txBody>
      </p:sp>
      <p:sp>
        <p:nvSpPr>
          <p:cNvPr id="15" name="Text 13"/>
          <p:cNvSpPr/>
          <p:nvPr/>
        </p:nvSpPr>
        <p:spPr>
          <a:xfrm>
            <a:off x="9372600" y="3017520"/>
            <a:ext cx="502920" cy="457200"/>
          </a:xfrm>
          <a:prstGeom prst="rect">
            <a:avLst/>
          </a:prstGeom>
          <a:noFill/>
          <a:ln>
            <a:solidFill/>
          </a:ln>
        </p:spPr>
        <p:txBody>
          <a:bodyPr wrap="square" lIns="0" tIns="0" rIns="0" bIns="0" rtlCol="0" anchor="ctr"/>
          <a:lstStyle/>
          <a:p>
            <a:pPr marL="0" indent="0" algn="ctr">
              <a:buNone/>
            </a:pPr>
            <a:r>
              <a:rPr lang="en-US" sz="2400" b="1" dirty="0">
                <a:solidFill>
                  <a:srgbClr val="179B8F"/>
                </a:solidFill>
                <a:latin typeface="Calibri" pitchFamily="34" charset="0"/>
                <a:ea typeface="Calibri" pitchFamily="34" charset="-122"/>
                <a:cs typeface="Calibri" pitchFamily="34" charset="-120"/>
              </a:rPr>
              <a:t>→</a:t>
            </a:r>
            <a:endParaRPr lang="en-US" sz="2400" dirty="0"/>
          </a:p>
        </p:txBody>
      </p:sp>
      <p:sp>
        <p:nvSpPr>
          <p:cNvPr id="16" name="Shape 14"/>
          <p:cNvSpPr/>
          <p:nvPr/>
        </p:nvSpPr>
        <p:spPr>
          <a:xfrm>
            <a:off x="9921240" y="2331720"/>
            <a:ext cx="1719072" cy="548640"/>
          </a:xfrm>
          <a:prstGeom prst="roundRect">
            <a:avLst>
              <a:gd name="adj" fmla="val 1333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Text 15"/>
          <p:cNvSpPr/>
          <p:nvPr/>
        </p:nvSpPr>
        <p:spPr>
          <a:xfrm>
            <a:off x="9921240" y="2331720"/>
            <a:ext cx="1719072" cy="548640"/>
          </a:xfrm>
          <a:prstGeom prst="rect">
            <a:avLst/>
          </a:prstGeom>
          <a:noFill/>
          <a:ln>
            <a:solidFill/>
          </a:ln>
        </p:spPr>
        <p:txBody>
          <a:bodyPr wrap="square" lIns="0" tIns="0" rIns="0" bIns="0" rtlCol="0" anchor="ctr"/>
          <a:lstStyle/>
          <a:p>
            <a:pPr marL="0" indent="0" algn="ctr">
              <a:buNone/>
            </a:pPr>
            <a:r>
              <a:rPr lang="en-US" sz="1400" b="1" dirty="0">
                <a:solidFill>
                  <a:srgbClr val="179B8F"/>
                </a:solidFill>
                <a:latin typeface="Calibri" pitchFamily="34" charset="0"/>
                <a:ea typeface="Calibri" pitchFamily="34" charset="-122"/>
                <a:cs typeface="Calibri" pitchFamily="34" charset="-120"/>
              </a:rPr>
              <a:t>Action</a:t>
            </a:r>
            <a:endParaRPr lang="en-US" sz="1400" dirty="0"/>
          </a:p>
        </p:txBody>
      </p:sp>
      <p:sp>
        <p:nvSpPr>
          <p:cNvPr id="18" name="Shape 16"/>
          <p:cNvSpPr/>
          <p:nvPr/>
        </p:nvSpPr>
        <p:spPr>
          <a:xfrm>
            <a:off x="9921240" y="2962656"/>
            <a:ext cx="1719072" cy="548640"/>
          </a:xfrm>
          <a:prstGeom prst="roundRect">
            <a:avLst>
              <a:gd name="adj" fmla="val 1333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9" name="Text 17"/>
          <p:cNvSpPr/>
          <p:nvPr/>
        </p:nvSpPr>
        <p:spPr>
          <a:xfrm>
            <a:off x="9921240" y="2962656"/>
            <a:ext cx="1719072" cy="548640"/>
          </a:xfrm>
          <a:prstGeom prst="rect">
            <a:avLst/>
          </a:prstGeom>
          <a:noFill/>
          <a:ln>
            <a:solidFill/>
          </a:ln>
        </p:spPr>
        <p:txBody>
          <a:bodyPr wrap="square" lIns="0" tIns="0" rIns="0" bIns="0" rtlCol="0" anchor="ctr"/>
          <a:lstStyle/>
          <a:p>
            <a:pPr marL="0" indent="0" algn="ctr">
              <a:buNone/>
            </a:pPr>
            <a:r>
              <a:rPr lang="en-US" sz="1400" b="1" dirty="0">
                <a:solidFill>
                  <a:srgbClr val="179B8F"/>
                </a:solidFill>
                <a:latin typeface="Calibri" pitchFamily="34" charset="0"/>
                <a:ea typeface="Calibri" pitchFamily="34" charset="-122"/>
                <a:cs typeface="Calibri" pitchFamily="34" charset="-120"/>
              </a:rPr>
              <a:t>Communication</a:t>
            </a:r>
            <a:endParaRPr lang="en-US" sz="1400" dirty="0"/>
          </a:p>
        </p:txBody>
      </p:sp>
      <p:sp>
        <p:nvSpPr>
          <p:cNvPr id="20" name="Shape 18"/>
          <p:cNvSpPr/>
          <p:nvPr/>
        </p:nvSpPr>
        <p:spPr>
          <a:xfrm>
            <a:off x="9921240" y="3593592"/>
            <a:ext cx="1719072" cy="548640"/>
          </a:xfrm>
          <a:prstGeom prst="roundRect">
            <a:avLst>
              <a:gd name="adj" fmla="val 1333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1" name="Text 19"/>
          <p:cNvSpPr/>
          <p:nvPr/>
        </p:nvSpPr>
        <p:spPr>
          <a:xfrm>
            <a:off x="9921240" y="3593592"/>
            <a:ext cx="1719072" cy="548640"/>
          </a:xfrm>
          <a:prstGeom prst="rect">
            <a:avLst/>
          </a:prstGeom>
          <a:noFill/>
          <a:ln>
            <a:solidFill/>
          </a:ln>
        </p:spPr>
        <p:txBody>
          <a:bodyPr wrap="square" lIns="0" tIns="0" rIns="0" bIns="0" rtlCol="0" anchor="ctr"/>
          <a:lstStyle/>
          <a:p>
            <a:pPr marL="0" indent="0" algn="ctr">
              <a:buNone/>
            </a:pPr>
            <a:r>
              <a:rPr lang="en-US" sz="1400" b="1" dirty="0">
                <a:solidFill>
                  <a:srgbClr val="179B8F"/>
                </a:solidFill>
                <a:latin typeface="Calibri" pitchFamily="34" charset="0"/>
                <a:ea typeface="Calibri" pitchFamily="34" charset="-122"/>
                <a:cs typeface="Calibri" pitchFamily="34" charset="-120"/>
              </a:rPr>
              <a:t>Culture</a:t>
            </a:r>
            <a:endParaRPr lang="en-US" sz="1400" dirty="0"/>
          </a:p>
        </p:txBody>
      </p:sp>
      <p:sp>
        <p:nvSpPr>
          <p:cNvPr id="22" name="Shape 20"/>
          <p:cNvSpPr/>
          <p:nvPr/>
        </p:nvSpPr>
        <p:spPr>
          <a:xfrm>
            <a:off x="548640" y="4617720"/>
            <a:ext cx="11091672" cy="1417320"/>
          </a:xfrm>
          <a:prstGeom prst="roundRect">
            <a:avLst>
              <a:gd name="adj" fmla="val 7742"/>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3" name="Text 21"/>
          <p:cNvSpPr/>
          <p:nvPr/>
        </p:nvSpPr>
        <p:spPr>
          <a:xfrm>
            <a:off x="868680" y="4617720"/>
            <a:ext cx="10515600" cy="1417320"/>
          </a:xfrm>
          <a:prstGeom prst="rect">
            <a:avLst/>
          </a:prstGeom>
          <a:noFill/>
          <a:ln>
            <a:solidFill/>
          </a:ln>
        </p:spPr>
        <p:txBody>
          <a:bodyPr wrap="square" lIns="0" tIns="0" rIns="0" bIns="0" rtlCol="0" anchor="ctr"/>
          <a:lstStyle/>
          <a:p>
            <a:pPr marL="0" indent="0">
              <a:buNone/>
            </a:pPr>
            <a:r>
              <a:rPr lang="en-US" sz="1500" b="1" i="1" dirty="0">
                <a:solidFill>
                  <a:srgbClr val="179B8F"/>
                </a:solidFill>
                <a:latin typeface="Calibri" pitchFamily="34" charset="0"/>
                <a:ea typeface="Calibri" pitchFamily="34" charset="-122"/>
                <a:cs typeface="Calibri" pitchFamily="34" charset="-120"/>
              </a:rPr>
              <a:t>Leadership implication:  </a:t>
            </a:r>
            <a:r>
              <a:rPr lang="en-US" sz="1500" i="1" dirty="0">
                <a:solidFill>
                  <a:srgbClr val="425066"/>
                </a:solidFill>
                <a:latin typeface="Calibri" pitchFamily="34" charset="0"/>
                <a:ea typeface="Calibri" pitchFamily="34" charset="-122"/>
                <a:cs typeface="Calibri" pitchFamily="34" charset="-120"/>
              </a:rPr>
              <a:t>Because the filter is invisible to others, two leaders can witness the same event and steward two different cultures. Naming your own filter — your fears, history, and assumptions — is the discipline that keeps interpretation honest.</a:t>
            </a:r>
            <a:endParaRPr lang="en-US" sz="1500" dirty="0"/>
          </a:p>
        </p:txBody>
      </p:sp>
      <p:sp>
        <p:nvSpPr>
          <p:cNvPr id="25" name="Text 22"/>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6" name="Text 23"/>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1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Narrative vacuums</a:t>
            </a:r>
            <a:endParaRPr lang="en-US" sz="3100" dirty="0"/>
          </a:p>
        </p:txBody>
      </p:sp>
      <p:sp>
        <p:nvSpPr>
          <p:cNvPr id="4" name="Shape 2"/>
          <p:cNvSpPr/>
          <p:nvPr/>
        </p:nvSpPr>
        <p:spPr>
          <a:xfrm>
            <a:off x="548640" y="1874520"/>
            <a:ext cx="6400800" cy="4023360"/>
          </a:xfrm>
          <a:prstGeom prst="roundRect">
            <a:avLst>
              <a:gd name="adj" fmla="val 272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74520"/>
            <a:ext cx="64008" cy="4023360"/>
          </a:xfrm>
          <a:prstGeom prst="rect">
            <a:avLst/>
          </a:prstGeom>
          <a:solidFill>
            <a:srgbClr val="E89A3B"/>
          </a:solidFill>
          <a:ln>
            <a:solidFill/>
          </a:ln>
        </p:spPr>
        <p:txBody>
          <a:bodyPr/>
          <a:lstStyle/>
          <a:p>
            <a:endParaRPr lang="en-US"/>
          </a:p>
        </p:txBody>
      </p:sp>
      <p:sp>
        <p:nvSpPr>
          <p:cNvPr id="6" name="Shape 4"/>
          <p:cNvSpPr/>
          <p:nvPr/>
        </p:nvSpPr>
        <p:spPr>
          <a:xfrm>
            <a:off x="914400" y="2240280"/>
            <a:ext cx="640080" cy="640080"/>
          </a:xfrm>
          <a:prstGeom prst="ellipse">
            <a:avLst/>
          </a:prstGeom>
          <a:solidFill>
            <a:srgbClr val="E89A3B"/>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93622" y="2419502"/>
            <a:ext cx="281635" cy="281635"/>
          </a:xfrm>
          <a:prstGeom prst="rect">
            <a:avLst/>
          </a:prstGeom>
          <a:ln>
            <a:solidFill/>
          </a:ln>
        </p:spPr>
      </p:pic>
      <p:sp>
        <p:nvSpPr>
          <p:cNvPr id="8" name="Text 5"/>
          <p:cNvSpPr/>
          <p:nvPr/>
        </p:nvSpPr>
        <p:spPr>
          <a:xfrm>
            <a:off x="914400" y="3108960"/>
            <a:ext cx="5669280" cy="822960"/>
          </a:xfrm>
          <a:prstGeom prst="rect">
            <a:avLst/>
          </a:prstGeom>
          <a:noFill/>
          <a:ln>
            <a:solidFill/>
          </a:ln>
        </p:spPr>
        <p:txBody>
          <a:bodyPr wrap="square" lIns="0" tIns="0" rIns="0" bIns="0" rtlCol="0" anchor="t"/>
          <a:lstStyle/>
          <a:p>
            <a:pPr marL="0" indent="0">
              <a:buNone/>
            </a:pPr>
            <a:r>
              <a:rPr lang="en-US" sz="2200" b="1" dirty="0">
                <a:solidFill>
                  <a:srgbClr val="172033"/>
                </a:solidFill>
                <a:latin typeface="Georgia" pitchFamily="34" charset="0"/>
                <a:ea typeface="Georgia" pitchFamily="34" charset="-122"/>
                <a:cs typeface="Georgia" pitchFamily="34" charset="-120"/>
              </a:rPr>
              <a:t>When leaders go quiet, people do not wait</a:t>
            </a:r>
            <a:endParaRPr lang="en-US" sz="2200" dirty="0"/>
          </a:p>
        </p:txBody>
      </p:sp>
      <p:sp>
        <p:nvSpPr>
          <p:cNvPr id="9" name="Text 6"/>
          <p:cNvSpPr/>
          <p:nvPr/>
        </p:nvSpPr>
        <p:spPr>
          <a:xfrm>
            <a:off x="914400" y="4023360"/>
            <a:ext cx="5669280" cy="914400"/>
          </a:xfrm>
          <a:prstGeom prst="rect">
            <a:avLst/>
          </a:prstGeom>
          <a:noFill/>
          <a:ln>
            <a:solidFill/>
          </a:ln>
        </p:spPr>
        <p:txBody>
          <a:bodyPr wrap="square" lIns="0" tIns="0" rIns="0" bIns="0" rtlCol="0" anchor="t"/>
          <a:lstStyle/>
          <a:p>
            <a:pPr marL="0" indent="0">
              <a:buNone/>
            </a:pPr>
            <a:r>
              <a:rPr lang="en-US" sz="1600" dirty="0">
                <a:solidFill>
                  <a:srgbClr val="425066"/>
                </a:solidFill>
                <a:latin typeface="Calibri" pitchFamily="34" charset="0"/>
                <a:ea typeface="Calibri" pitchFamily="34" charset="-122"/>
                <a:cs typeface="Calibri" pitchFamily="34" charset="-120"/>
              </a:rPr>
              <a:t>Silence and ambiguity are not neutral. People fill the gap with a story — and they fill it fast.</a:t>
            </a:r>
            <a:endParaRPr lang="en-US" sz="1600" dirty="0"/>
          </a:p>
        </p:txBody>
      </p:sp>
      <p:sp>
        <p:nvSpPr>
          <p:cNvPr id="10" name="Shape 7"/>
          <p:cNvSpPr/>
          <p:nvPr/>
        </p:nvSpPr>
        <p:spPr>
          <a:xfrm>
            <a:off x="7269480" y="1874520"/>
            <a:ext cx="4370832" cy="4023360"/>
          </a:xfrm>
          <a:prstGeom prst="roundRect">
            <a:avLst>
              <a:gd name="adj" fmla="val 272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Text 8"/>
          <p:cNvSpPr/>
          <p:nvPr/>
        </p:nvSpPr>
        <p:spPr>
          <a:xfrm>
            <a:off x="7543800" y="2148840"/>
            <a:ext cx="3840480" cy="365760"/>
          </a:xfrm>
          <a:prstGeom prst="rect">
            <a:avLst/>
          </a:prstGeom>
          <a:noFill/>
          <a:ln>
            <a:solidFill/>
          </a:ln>
        </p:spPr>
        <p:txBody>
          <a:bodyPr wrap="square" lIns="0" tIns="0" rIns="0" bIns="0" rtlCol="0" anchor="ctr"/>
          <a:lstStyle/>
          <a:p>
            <a:pPr marL="0" indent="0">
              <a:buNone/>
            </a:pPr>
            <a:r>
              <a:rPr lang="en-US" sz="1400" b="1" kern="0" spc="200" dirty="0">
                <a:solidFill>
                  <a:srgbClr val="179B8F"/>
                </a:solidFill>
                <a:latin typeface="Calibri" pitchFamily="34" charset="0"/>
                <a:ea typeface="Calibri" pitchFamily="34" charset="-122"/>
                <a:cs typeface="Calibri" pitchFamily="34" charset="-120"/>
              </a:rPr>
              <a:t>The hard truth</a:t>
            </a:r>
            <a:endParaRPr lang="en-US" sz="1400" dirty="0"/>
          </a:p>
        </p:txBody>
      </p:sp>
      <p:sp>
        <p:nvSpPr>
          <p:cNvPr id="12" name="Text 9"/>
          <p:cNvSpPr/>
          <p:nvPr/>
        </p:nvSpPr>
        <p:spPr>
          <a:xfrm>
            <a:off x="7543800" y="2651760"/>
            <a:ext cx="3840480" cy="1463040"/>
          </a:xfrm>
          <a:prstGeom prst="rect">
            <a:avLst/>
          </a:prstGeom>
          <a:noFill/>
          <a:ln>
            <a:solidFill/>
          </a:ln>
        </p:spPr>
        <p:txBody>
          <a:bodyPr wrap="square" lIns="0" tIns="0" rIns="0" bIns="0" rtlCol="0" anchor="t"/>
          <a:lstStyle/>
          <a:p>
            <a:pPr marL="0" indent="0">
              <a:lnSpc>
                <a:spcPct val="105000"/>
              </a:lnSpc>
              <a:buNone/>
            </a:pPr>
            <a:r>
              <a:rPr lang="en-US" sz="2400" b="1" i="1" dirty="0">
                <a:solidFill>
                  <a:srgbClr val="172033"/>
                </a:solidFill>
                <a:latin typeface="Georgia" pitchFamily="34" charset="0"/>
                <a:ea typeface="Georgia" pitchFamily="34" charset="-122"/>
                <a:cs typeface="Georgia" pitchFamily="34" charset="-120"/>
              </a:rPr>
              <a:t>“Humans rarely fill silence with optimism.”</a:t>
            </a:r>
            <a:endParaRPr lang="en-US" sz="2400" dirty="0"/>
          </a:p>
        </p:txBody>
      </p:sp>
      <p:sp>
        <p:nvSpPr>
          <p:cNvPr id="13" name="Text 10"/>
          <p:cNvSpPr/>
          <p:nvPr/>
        </p:nvSpPr>
        <p:spPr>
          <a:xfrm>
            <a:off x="7543800" y="4206240"/>
            <a:ext cx="3840480" cy="1463040"/>
          </a:xfrm>
          <a:prstGeom prst="rect">
            <a:avLst/>
          </a:prstGeom>
          <a:noFill/>
          <a:ln>
            <a:solidFill/>
          </a:ln>
        </p:spPr>
        <p:txBody>
          <a:bodyPr wrap="square" lIns="0" tIns="0" rIns="0" bIns="0" rtlCol="0" anchor="t"/>
          <a:lstStyle/>
          <a:p>
            <a:pPr marL="0" indent="0">
              <a:buNone/>
            </a:pPr>
            <a:r>
              <a:rPr lang="en-US" sz="1500" dirty="0">
                <a:solidFill>
                  <a:srgbClr val="425066"/>
                </a:solidFill>
                <a:latin typeface="Calibri" pitchFamily="34" charset="0"/>
                <a:ea typeface="Calibri" pitchFamily="34" charset="-122"/>
                <a:cs typeface="Calibri" pitchFamily="34" charset="-120"/>
              </a:rPr>
              <a:t>Absent your narrative, the default story is usually fear, blame, or instability. Clarity is an act of care.</a:t>
            </a:r>
            <a:endParaRPr lang="en-US" sz="1500" dirty="0"/>
          </a:p>
        </p:txBody>
      </p:sp>
      <p:sp>
        <p:nvSpPr>
          <p:cNvPr id="15" name="Text 1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6" name="Text 1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8FC"/>
        </a:solidFill>
        <a:effectLst/>
      </p:bgPr>
    </p:bg>
    <p:spTree>
      <p:nvGrpSpPr>
        <p:cNvPr id="1" name=""/>
        <p:cNvGrpSpPr/>
        <p:nvPr/>
      </p:nvGrpSpPr>
      <p:grpSpPr>
        <a:xfrm>
          <a:off x="0" y="0"/>
          <a:ext cx="0" cy="0"/>
          <a:chOff x="0" y="0"/>
          <a:chExt cx="0" cy="0"/>
        </a:xfrm>
      </p:grpSpPr>
      <p:sp>
        <p:nvSpPr>
          <p:cNvPr id="2" name="Text 0"/>
          <p:cNvSpPr/>
          <p:nvPr/>
        </p:nvSpPr>
        <p:spPr>
          <a:xfrm>
            <a:off x="548640" y="640080"/>
            <a:ext cx="11064240" cy="365760"/>
          </a:xfrm>
          <a:prstGeom prst="rect">
            <a:avLst/>
          </a:prstGeom>
          <a:noFill/>
          <a:ln>
            <a:solidFill/>
          </a:ln>
        </p:spPr>
        <p:txBody>
          <a:bodyPr wrap="square" lIns="0" tIns="0" rIns="0" bIns="0" rtlCol="0" anchor="ctr"/>
          <a:lstStyle/>
          <a:p>
            <a:pPr marL="0" indent="0">
              <a:buNone/>
            </a:pPr>
            <a:r>
              <a:rPr lang="en-US" sz="1300" b="1" kern="0" spc="400" dirty="0">
                <a:solidFill>
                  <a:srgbClr val="179B8F"/>
                </a:solidFill>
                <a:latin typeface="Calibri" pitchFamily="34" charset="0"/>
                <a:ea typeface="Calibri" pitchFamily="34" charset="-122"/>
                <a:cs typeface="Calibri" pitchFamily="34" charset="-120"/>
              </a:rPr>
              <a:t>INSIGHT CIRCLE #1</a:t>
            </a:r>
            <a:endParaRPr lang="en-US" sz="1300" dirty="0"/>
          </a:p>
        </p:txBody>
      </p:sp>
      <p:sp>
        <p:nvSpPr>
          <p:cNvPr id="3" name="Text 1"/>
          <p:cNvSpPr/>
          <p:nvPr/>
        </p:nvSpPr>
        <p:spPr>
          <a:xfrm>
            <a:off x="548640" y="960120"/>
            <a:ext cx="11064240" cy="640080"/>
          </a:xfrm>
          <a:prstGeom prst="rect">
            <a:avLst/>
          </a:prstGeom>
          <a:noFill/>
          <a:ln>
            <a:solidFill/>
          </a:ln>
        </p:spPr>
        <p:txBody>
          <a:bodyPr wrap="square" lIns="0" tIns="0" rIns="0" bIns="0" rtlCol="0" anchor="ctr"/>
          <a:lstStyle/>
          <a:p>
            <a:pPr marL="0" indent="0">
              <a:buNone/>
            </a:pPr>
            <a:r>
              <a:rPr lang="en-US" sz="3000" b="1" dirty="0">
                <a:solidFill>
                  <a:srgbClr val="172033"/>
                </a:solidFill>
                <a:latin typeface="Georgia" pitchFamily="34" charset="0"/>
                <a:ea typeface="Georgia" pitchFamily="34" charset="-122"/>
                <a:cs typeface="Georgia" pitchFamily="34" charset="-120"/>
              </a:rPr>
              <a:t>Reflection &amp; peer dialogue</a:t>
            </a:r>
            <a:endParaRPr lang="en-US" sz="3000" dirty="0"/>
          </a:p>
        </p:txBody>
      </p:sp>
      <p:sp>
        <p:nvSpPr>
          <p:cNvPr id="4" name="Shape 2"/>
          <p:cNvSpPr/>
          <p:nvPr/>
        </p:nvSpPr>
        <p:spPr>
          <a:xfrm>
            <a:off x="548640" y="20116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2011680"/>
            <a:ext cx="64008" cy="1188720"/>
          </a:xfrm>
          <a:prstGeom prst="rect">
            <a:avLst/>
          </a:prstGeom>
          <a:solidFill>
            <a:srgbClr val="179B8F"/>
          </a:solidFill>
          <a:ln>
            <a:solidFill/>
          </a:ln>
        </p:spPr>
        <p:txBody>
          <a:bodyPr/>
          <a:lstStyle/>
          <a:p>
            <a:endParaRPr lang="en-US"/>
          </a:p>
        </p:txBody>
      </p:sp>
      <p:sp>
        <p:nvSpPr>
          <p:cNvPr id="6" name="Shape 4"/>
          <p:cNvSpPr/>
          <p:nvPr/>
        </p:nvSpPr>
        <p:spPr>
          <a:xfrm>
            <a:off x="868680" y="2331720"/>
            <a:ext cx="548640" cy="54864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22299" y="2485339"/>
            <a:ext cx="241402" cy="241402"/>
          </a:xfrm>
          <a:prstGeom prst="rect">
            <a:avLst/>
          </a:prstGeom>
          <a:ln>
            <a:solidFill/>
          </a:ln>
        </p:spPr>
      </p:pic>
      <p:sp>
        <p:nvSpPr>
          <p:cNvPr id="8" name="Text 5"/>
          <p:cNvSpPr/>
          <p:nvPr/>
        </p:nvSpPr>
        <p:spPr>
          <a:xfrm>
            <a:off x="1645920" y="20116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What narrative may already exist about my leadership?</a:t>
            </a:r>
            <a:endParaRPr lang="en-US" sz="1900" dirty="0"/>
          </a:p>
        </p:txBody>
      </p:sp>
      <p:sp>
        <p:nvSpPr>
          <p:cNvPr id="9" name="Shape 6"/>
          <p:cNvSpPr/>
          <p:nvPr/>
        </p:nvSpPr>
        <p:spPr>
          <a:xfrm>
            <a:off x="548640" y="33832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548640" y="3383280"/>
            <a:ext cx="64008" cy="1188720"/>
          </a:xfrm>
          <a:prstGeom prst="rect">
            <a:avLst/>
          </a:prstGeom>
          <a:solidFill>
            <a:srgbClr val="E89A3B"/>
          </a:solidFill>
          <a:ln>
            <a:solidFill/>
          </a:ln>
        </p:spPr>
        <p:txBody>
          <a:bodyPr/>
          <a:lstStyle/>
          <a:p>
            <a:endParaRPr lang="en-US"/>
          </a:p>
        </p:txBody>
      </p:sp>
      <p:sp>
        <p:nvSpPr>
          <p:cNvPr id="11" name="Shape 8"/>
          <p:cNvSpPr/>
          <p:nvPr/>
        </p:nvSpPr>
        <p:spPr>
          <a:xfrm>
            <a:off x="868680" y="3703320"/>
            <a:ext cx="548640" cy="548640"/>
          </a:xfrm>
          <a:prstGeom prst="ellipse">
            <a:avLst/>
          </a:prstGeom>
          <a:solidFill>
            <a:srgbClr val="E89A3B"/>
          </a:solidFill>
          <a:ln>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1022299" y="3856939"/>
            <a:ext cx="241402" cy="241402"/>
          </a:xfrm>
          <a:prstGeom prst="rect">
            <a:avLst/>
          </a:prstGeom>
          <a:ln>
            <a:solidFill/>
          </a:ln>
        </p:spPr>
      </p:pic>
      <p:sp>
        <p:nvSpPr>
          <p:cNvPr id="13" name="Text 9"/>
          <p:cNvSpPr/>
          <p:nvPr/>
        </p:nvSpPr>
        <p:spPr>
          <a:xfrm>
            <a:off x="1645920" y="33832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Where might my urgency be creating anxiety in others?</a:t>
            </a:r>
            <a:endParaRPr lang="en-US" sz="1900" dirty="0"/>
          </a:p>
        </p:txBody>
      </p:sp>
      <p:sp>
        <p:nvSpPr>
          <p:cNvPr id="14" name="Shape 10"/>
          <p:cNvSpPr/>
          <p:nvPr/>
        </p:nvSpPr>
        <p:spPr>
          <a:xfrm>
            <a:off x="548640" y="47548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5" name="Shape 11"/>
          <p:cNvSpPr/>
          <p:nvPr/>
        </p:nvSpPr>
        <p:spPr>
          <a:xfrm>
            <a:off x="548640" y="4754880"/>
            <a:ext cx="64008" cy="1188720"/>
          </a:xfrm>
          <a:prstGeom prst="rect">
            <a:avLst/>
          </a:prstGeom>
          <a:solidFill>
            <a:srgbClr val="C7237E"/>
          </a:solidFill>
          <a:ln>
            <a:solidFill/>
          </a:ln>
        </p:spPr>
        <p:txBody>
          <a:bodyPr/>
          <a:lstStyle/>
          <a:p>
            <a:endParaRPr lang="en-US"/>
          </a:p>
        </p:txBody>
      </p:sp>
      <p:sp>
        <p:nvSpPr>
          <p:cNvPr id="16" name="Shape 12"/>
          <p:cNvSpPr/>
          <p:nvPr/>
        </p:nvSpPr>
        <p:spPr>
          <a:xfrm>
            <a:off x="868680" y="5074920"/>
            <a:ext cx="548640" cy="548640"/>
          </a:xfrm>
          <a:prstGeom prst="ellipse">
            <a:avLst/>
          </a:prstGeom>
          <a:solidFill>
            <a:srgbClr val="C7237E"/>
          </a:solidFill>
          <a:ln>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1022299" y="5228539"/>
            <a:ext cx="241402" cy="241402"/>
          </a:xfrm>
          <a:prstGeom prst="rect">
            <a:avLst/>
          </a:prstGeom>
          <a:ln>
            <a:solidFill/>
          </a:ln>
        </p:spPr>
      </p:pic>
      <p:sp>
        <p:nvSpPr>
          <p:cNvPr id="18" name="Text 13"/>
          <p:cNvSpPr/>
          <p:nvPr/>
        </p:nvSpPr>
        <p:spPr>
          <a:xfrm>
            <a:off x="1645920" y="47548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Where have I assumed understanding without checking for it?</a:t>
            </a:r>
            <a:endParaRPr lang="en-US" sz="1900" dirty="0"/>
          </a:p>
        </p:txBody>
      </p:sp>
      <p:sp>
        <p:nvSpPr>
          <p:cNvPr id="19" name="Text 14"/>
          <p:cNvSpPr/>
          <p:nvPr/>
        </p:nvSpPr>
        <p:spPr>
          <a:xfrm>
            <a:off x="548640" y="6263640"/>
            <a:ext cx="11091672" cy="274320"/>
          </a:xfrm>
          <a:prstGeom prst="rect">
            <a:avLst/>
          </a:prstGeom>
          <a:noFill/>
          <a:ln>
            <a:solidFill/>
          </a:ln>
        </p:spPr>
        <p:txBody>
          <a:bodyPr wrap="square" lIns="0" tIns="0" rIns="0" bIns="0" rtlCol="0" anchor="ctr"/>
          <a:lstStyle/>
          <a:p>
            <a:pPr marL="0" indent="0" algn="ctr">
              <a:buNone/>
            </a:pPr>
            <a:r>
              <a:rPr lang="en-US" sz="1300" i="1" dirty="0">
                <a:solidFill>
                  <a:srgbClr val="596678"/>
                </a:solidFill>
                <a:latin typeface="Calibri" pitchFamily="34" charset="0"/>
                <a:ea typeface="Calibri" pitchFamily="34" charset="-122"/>
                <a:cs typeface="Calibri" pitchFamily="34" charset="-120"/>
              </a:rPr>
              <a:t>Reflect silently first · then share one honest sentence with your circle.</a:t>
            </a:r>
            <a:endParaRPr lang="en-US" sz="1300" dirty="0"/>
          </a:p>
        </p:txBody>
      </p:sp>
      <p:sp>
        <p:nvSpPr>
          <p:cNvPr id="21" name="Text 15"/>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2" name="Text 16"/>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8FC"/>
        </a:solidFill>
        <a:effectLst/>
      </p:bgPr>
    </p:bg>
    <p:spTree>
      <p:nvGrpSpPr>
        <p:cNvPr id="1" name=""/>
        <p:cNvGrpSpPr/>
        <p:nvPr/>
      </p:nvGrpSpPr>
      <p:grpSpPr>
        <a:xfrm>
          <a:off x="0" y="0"/>
          <a:ext cx="0" cy="0"/>
          <a:chOff x="0" y="0"/>
          <a:chExt cx="0" cy="0"/>
        </a:xfrm>
      </p:grpSpPr>
      <p:sp>
        <p:nvSpPr>
          <p:cNvPr id="2" name="Shape 0"/>
          <p:cNvSpPr/>
          <p:nvPr/>
        </p:nvSpPr>
        <p:spPr>
          <a:xfrm>
            <a:off x="8778240" y="-1463040"/>
            <a:ext cx="4937760" cy="4937760"/>
          </a:xfrm>
          <a:prstGeom prst="ellipse">
            <a:avLst/>
          </a:prstGeom>
          <a:solidFill>
            <a:srgbClr val="C7237E">
              <a:alpha val="22000"/>
            </a:srgbClr>
          </a:solidFill>
          <a:ln>
            <a:solidFill/>
          </a:ln>
        </p:spPr>
        <p:txBody>
          <a:bodyPr/>
          <a:lstStyle/>
          <a:p>
            <a:endParaRPr lang="en-US"/>
          </a:p>
        </p:txBody>
      </p:sp>
      <p:sp>
        <p:nvSpPr>
          <p:cNvPr id="3" name="Text 1"/>
          <p:cNvSpPr/>
          <p:nvPr/>
        </p:nvSpPr>
        <p:spPr>
          <a:xfrm>
            <a:off x="822960" y="2103120"/>
            <a:ext cx="10058400" cy="548640"/>
          </a:xfrm>
          <a:prstGeom prst="rect">
            <a:avLst/>
          </a:prstGeom>
          <a:noFill/>
          <a:ln>
            <a:solidFill/>
          </a:ln>
        </p:spPr>
        <p:txBody>
          <a:bodyPr wrap="square" lIns="0" tIns="0" rIns="0" bIns="0" rtlCol="0" anchor="ctr"/>
          <a:lstStyle/>
          <a:p>
            <a:pPr marL="0" indent="0">
              <a:buNone/>
            </a:pPr>
            <a:r>
              <a:rPr lang="en-US" sz="1600" b="1" kern="0" spc="500" dirty="0">
                <a:solidFill>
                  <a:srgbClr val="7E3F8F"/>
                </a:solidFill>
                <a:latin typeface="Calibri" pitchFamily="34" charset="0"/>
                <a:ea typeface="Calibri" pitchFamily="34" charset="-122"/>
                <a:cs typeface="Calibri" pitchFamily="34" charset="-120"/>
              </a:rPr>
              <a:t>DAY TWO</a:t>
            </a:r>
            <a:endParaRPr lang="en-US" sz="1600" dirty="0"/>
          </a:p>
        </p:txBody>
      </p:sp>
      <p:sp>
        <p:nvSpPr>
          <p:cNvPr id="4" name="Text 2"/>
          <p:cNvSpPr/>
          <p:nvPr/>
        </p:nvSpPr>
        <p:spPr>
          <a:xfrm>
            <a:off x="777240" y="2606040"/>
            <a:ext cx="10789920" cy="1828800"/>
          </a:xfrm>
          <a:prstGeom prst="rect">
            <a:avLst/>
          </a:prstGeom>
          <a:noFill/>
          <a:ln>
            <a:solidFill/>
          </a:ln>
        </p:spPr>
        <p:txBody>
          <a:bodyPr wrap="square" lIns="0" tIns="0" rIns="0" bIns="0" rtlCol="0" anchor="ctr"/>
          <a:lstStyle/>
          <a:p>
            <a:pPr marL="0" indent="0">
              <a:lnSpc>
                <a:spcPct val="100000"/>
              </a:lnSpc>
              <a:buNone/>
            </a:pPr>
            <a:r>
              <a:rPr lang="en-US" sz="4200" b="1" dirty="0">
                <a:solidFill>
                  <a:srgbClr val="172033"/>
                </a:solidFill>
                <a:latin typeface="Georgia" pitchFamily="34" charset="0"/>
                <a:ea typeface="Georgia" pitchFamily="34" charset="-122"/>
                <a:cs typeface="Georgia" pitchFamily="34" charset="-120"/>
              </a:rPr>
              <a:t>Leadership Voice, Power,</a:t>
            </a:r>
            <a:endParaRPr lang="en-US" sz="4200" dirty="0"/>
          </a:p>
          <a:p>
            <a:pPr marL="0" indent="0">
              <a:lnSpc>
                <a:spcPct val="100000"/>
              </a:lnSpc>
              <a:buNone/>
            </a:pPr>
            <a:r>
              <a:rPr lang="en-US" sz="4200" b="1" dirty="0">
                <a:solidFill>
                  <a:srgbClr val="172033"/>
                </a:solidFill>
                <a:latin typeface="Georgia" pitchFamily="34" charset="0"/>
                <a:ea typeface="Georgia" pitchFamily="34" charset="-122"/>
                <a:cs typeface="Georgia" pitchFamily="34" charset="-120"/>
              </a:rPr>
              <a:t>Feedback, and Accountability</a:t>
            </a:r>
            <a:endParaRPr lang="en-US" sz="4200" dirty="0"/>
          </a:p>
        </p:txBody>
      </p:sp>
      <p:sp>
        <p:nvSpPr>
          <p:cNvPr id="5" name="Text 3"/>
          <p:cNvSpPr/>
          <p:nvPr/>
        </p:nvSpPr>
        <p:spPr>
          <a:xfrm>
            <a:off x="822960" y="4526280"/>
            <a:ext cx="10515600" cy="45720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The weight of voice · power &amp; feedback · speaking up · accountability with humanity</a:t>
            </a:r>
            <a:endParaRPr lang="en-US" sz="1500" dirty="0"/>
          </a:p>
        </p:txBody>
      </p:sp>
      <p:sp>
        <p:nvSpPr>
          <p:cNvPr id="7" name="Text 4"/>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8" name="Text 5"/>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weight of the leadership voice</a:t>
            </a:r>
            <a:endParaRPr lang="en-US" sz="3100" dirty="0"/>
          </a:p>
        </p:txBody>
      </p:sp>
      <p:sp>
        <p:nvSpPr>
          <p:cNvPr id="4" name="Shape 2"/>
          <p:cNvSpPr/>
          <p:nvPr/>
        </p:nvSpPr>
        <p:spPr>
          <a:xfrm>
            <a:off x="548640" y="1828800"/>
            <a:ext cx="11091672" cy="1554480"/>
          </a:xfrm>
          <a:prstGeom prst="roundRect">
            <a:avLst>
              <a:gd name="adj" fmla="val 705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914400" y="2240280"/>
            <a:ext cx="731520" cy="731520"/>
          </a:xfrm>
          <a:prstGeom prst="ellipse">
            <a:avLst/>
          </a:prstGeom>
          <a:solidFill>
            <a:srgbClr val="C7237E"/>
          </a:solidFill>
          <a:ln>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119226" y="2445106"/>
            <a:ext cx="321869" cy="321869"/>
          </a:xfrm>
          <a:prstGeom prst="rect">
            <a:avLst/>
          </a:prstGeom>
          <a:ln>
            <a:solidFill/>
          </a:ln>
        </p:spPr>
      </p:pic>
      <p:sp>
        <p:nvSpPr>
          <p:cNvPr id="7" name="Text 4"/>
          <p:cNvSpPr/>
          <p:nvPr/>
        </p:nvSpPr>
        <p:spPr>
          <a:xfrm>
            <a:off x="1920240" y="1828800"/>
            <a:ext cx="9418320" cy="1554480"/>
          </a:xfrm>
          <a:prstGeom prst="rect">
            <a:avLst/>
          </a:prstGeom>
          <a:noFill/>
          <a:ln>
            <a:solidFill/>
          </a:ln>
        </p:spPr>
        <p:txBody>
          <a:bodyPr wrap="square" lIns="0" tIns="0" rIns="0" bIns="0" rtlCol="0" anchor="ctr"/>
          <a:lstStyle/>
          <a:p>
            <a:pPr marL="0" indent="0">
              <a:lnSpc>
                <a:spcPct val="105000"/>
              </a:lnSpc>
              <a:buNone/>
            </a:pPr>
            <a:r>
              <a:rPr lang="en-US" sz="2100" b="1" dirty="0">
                <a:solidFill>
                  <a:srgbClr val="172033"/>
                </a:solidFill>
                <a:latin typeface="Georgia" pitchFamily="34" charset="0"/>
                <a:ea typeface="Georgia" pitchFamily="34" charset="-122"/>
                <a:cs typeface="Georgia" pitchFamily="34" charset="-120"/>
              </a:rPr>
              <a:t>Senior leaders do not just have a seat at the table.</a:t>
            </a:r>
            <a:endParaRPr lang="en-US" sz="2100" dirty="0"/>
          </a:p>
          <a:p>
            <a:pPr marL="0" indent="0">
              <a:lnSpc>
                <a:spcPct val="105000"/>
              </a:lnSpc>
              <a:buNone/>
            </a:pPr>
            <a:r>
              <a:rPr lang="en-US" sz="2100" b="1" dirty="0">
                <a:solidFill>
                  <a:srgbClr val="172033"/>
                </a:solidFill>
                <a:latin typeface="Georgia" pitchFamily="34" charset="0"/>
                <a:ea typeface="Georgia" pitchFamily="34" charset="-122"/>
                <a:cs typeface="Georgia" pitchFamily="34" charset="-120"/>
              </a:rPr>
              <a:t>They have a voice — and that voice is amplified.</a:t>
            </a:r>
            <a:endParaRPr lang="en-US" sz="2100" dirty="0"/>
          </a:p>
        </p:txBody>
      </p:sp>
      <p:sp>
        <p:nvSpPr>
          <p:cNvPr id="8" name="Text 5"/>
          <p:cNvSpPr/>
          <p:nvPr/>
        </p:nvSpPr>
        <p:spPr>
          <a:xfrm>
            <a:off x="548640" y="3657600"/>
            <a:ext cx="11064240" cy="365760"/>
          </a:xfrm>
          <a:prstGeom prst="rect">
            <a:avLst/>
          </a:prstGeom>
          <a:noFill/>
          <a:ln>
            <a:solidFill/>
          </a:ln>
        </p:spPr>
        <p:txBody>
          <a:bodyPr wrap="square" lIns="0" tIns="0" rIns="0" bIns="0" rtlCol="0" anchor="ctr"/>
          <a:lstStyle/>
          <a:p>
            <a:pPr marL="0" indent="0">
              <a:buNone/>
            </a:pPr>
            <a:r>
              <a:rPr lang="en-US" sz="1500" dirty="0">
                <a:solidFill>
                  <a:srgbClr val="425066"/>
                </a:solidFill>
                <a:latin typeface="Calibri" pitchFamily="34" charset="0"/>
                <a:ea typeface="Calibri" pitchFamily="34" charset="-122"/>
                <a:cs typeface="Calibri" pitchFamily="34" charset="-120"/>
              </a:rPr>
              <a:t>That voice shapes:</a:t>
            </a:r>
            <a:endParaRPr lang="en-US" sz="1500" dirty="0"/>
          </a:p>
        </p:txBody>
      </p:sp>
      <p:sp>
        <p:nvSpPr>
          <p:cNvPr id="9" name="Shape 6"/>
          <p:cNvSpPr/>
          <p:nvPr/>
        </p:nvSpPr>
        <p:spPr>
          <a:xfrm>
            <a:off x="653796" y="4114800"/>
            <a:ext cx="2103120"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1385316" y="4343400"/>
            <a:ext cx="640080" cy="64008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1564538" y="4522622"/>
            <a:ext cx="281635" cy="281635"/>
          </a:xfrm>
          <a:prstGeom prst="rect">
            <a:avLst/>
          </a:prstGeom>
          <a:ln>
            <a:solidFill/>
          </a:ln>
        </p:spPr>
      </p:pic>
      <p:sp>
        <p:nvSpPr>
          <p:cNvPr id="12" name="Text 8"/>
          <p:cNvSpPr/>
          <p:nvPr/>
        </p:nvSpPr>
        <p:spPr>
          <a:xfrm>
            <a:off x="653796" y="5120640"/>
            <a:ext cx="2103120"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Meaning</a:t>
            </a:r>
            <a:endParaRPr lang="en-US" sz="1600" dirty="0"/>
          </a:p>
        </p:txBody>
      </p:sp>
      <p:sp>
        <p:nvSpPr>
          <p:cNvPr id="13" name="Shape 9"/>
          <p:cNvSpPr/>
          <p:nvPr/>
        </p:nvSpPr>
        <p:spPr>
          <a:xfrm>
            <a:off x="2848356" y="4114800"/>
            <a:ext cx="2103120"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3579876" y="4343400"/>
            <a:ext cx="640080" cy="640080"/>
          </a:xfrm>
          <a:prstGeom prst="ellipse">
            <a:avLst/>
          </a:prstGeom>
          <a:solidFill>
            <a:srgbClr val="E89A3B"/>
          </a:solidFill>
          <a:ln>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3759098" y="4522622"/>
            <a:ext cx="281635" cy="281635"/>
          </a:xfrm>
          <a:prstGeom prst="rect">
            <a:avLst/>
          </a:prstGeom>
          <a:ln>
            <a:solidFill/>
          </a:ln>
        </p:spPr>
      </p:pic>
      <p:sp>
        <p:nvSpPr>
          <p:cNvPr id="16" name="Text 11"/>
          <p:cNvSpPr/>
          <p:nvPr/>
        </p:nvSpPr>
        <p:spPr>
          <a:xfrm>
            <a:off x="2848356" y="5120640"/>
            <a:ext cx="2103120"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Urgency</a:t>
            </a:r>
            <a:endParaRPr lang="en-US" sz="1600" dirty="0"/>
          </a:p>
        </p:txBody>
      </p:sp>
      <p:sp>
        <p:nvSpPr>
          <p:cNvPr id="17" name="Shape 12"/>
          <p:cNvSpPr/>
          <p:nvPr/>
        </p:nvSpPr>
        <p:spPr>
          <a:xfrm>
            <a:off x="5042916" y="4114800"/>
            <a:ext cx="2103120"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3"/>
          <p:cNvSpPr/>
          <p:nvPr/>
        </p:nvSpPr>
        <p:spPr>
          <a:xfrm>
            <a:off x="5774436" y="4343400"/>
            <a:ext cx="640080" cy="640080"/>
          </a:xfrm>
          <a:prstGeom prst="ellipse">
            <a:avLst/>
          </a:prstGeom>
          <a:solidFill>
            <a:srgbClr val="C7237E"/>
          </a:solidFill>
          <a:ln>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5953658" y="4522622"/>
            <a:ext cx="281635" cy="281635"/>
          </a:xfrm>
          <a:prstGeom prst="rect">
            <a:avLst/>
          </a:prstGeom>
          <a:ln>
            <a:solidFill/>
          </a:ln>
        </p:spPr>
      </p:pic>
      <p:sp>
        <p:nvSpPr>
          <p:cNvPr id="20" name="Text 14"/>
          <p:cNvSpPr/>
          <p:nvPr/>
        </p:nvSpPr>
        <p:spPr>
          <a:xfrm>
            <a:off x="5042916" y="5120640"/>
            <a:ext cx="2103120"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Tone</a:t>
            </a:r>
            <a:endParaRPr lang="en-US" sz="1600" dirty="0"/>
          </a:p>
        </p:txBody>
      </p:sp>
      <p:sp>
        <p:nvSpPr>
          <p:cNvPr id="21" name="Shape 15"/>
          <p:cNvSpPr/>
          <p:nvPr/>
        </p:nvSpPr>
        <p:spPr>
          <a:xfrm>
            <a:off x="7237476" y="4114800"/>
            <a:ext cx="2103120"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16"/>
          <p:cNvSpPr/>
          <p:nvPr/>
        </p:nvSpPr>
        <p:spPr>
          <a:xfrm>
            <a:off x="7968996" y="4343400"/>
            <a:ext cx="640080" cy="640080"/>
          </a:xfrm>
          <a:prstGeom prst="ellipse">
            <a:avLst/>
          </a:prstGeom>
          <a:solidFill>
            <a:srgbClr val="179B8F"/>
          </a:solidFill>
          <a:ln>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8148218" y="4522622"/>
            <a:ext cx="281635" cy="281635"/>
          </a:xfrm>
          <a:prstGeom prst="rect">
            <a:avLst/>
          </a:prstGeom>
          <a:ln>
            <a:solidFill/>
          </a:ln>
        </p:spPr>
      </p:pic>
      <p:sp>
        <p:nvSpPr>
          <p:cNvPr id="24" name="Text 17"/>
          <p:cNvSpPr/>
          <p:nvPr/>
        </p:nvSpPr>
        <p:spPr>
          <a:xfrm>
            <a:off x="7237476" y="5120640"/>
            <a:ext cx="2103120"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Trust</a:t>
            </a:r>
            <a:endParaRPr lang="en-US" sz="1600" dirty="0"/>
          </a:p>
        </p:txBody>
      </p:sp>
      <p:sp>
        <p:nvSpPr>
          <p:cNvPr id="25" name="Shape 18"/>
          <p:cNvSpPr/>
          <p:nvPr/>
        </p:nvSpPr>
        <p:spPr>
          <a:xfrm>
            <a:off x="9432036" y="4114800"/>
            <a:ext cx="2103120"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19"/>
          <p:cNvSpPr/>
          <p:nvPr/>
        </p:nvSpPr>
        <p:spPr>
          <a:xfrm>
            <a:off x="10163556" y="4343400"/>
            <a:ext cx="640080" cy="640080"/>
          </a:xfrm>
          <a:prstGeom prst="ellipse">
            <a:avLst/>
          </a:prstGeom>
          <a:solidFill>
            <a:srgbClr val="179B8F"/>
          </a:solidFill>
          <a:ln>
            <a:solidFill/>
          </a:ln>
        </p:spPr>
        <p:txBody>
          <a:bodyPr/>
          <a:lstStyle/>
          <a:p>
            <a:endParaRPr lang="en-US"/>
          </a:p>
        </p:txBody>
      </p:sp>
      <p:pic>
        <p:nvPicPr>
          <p:cNvPr id="27" name="Image 5" descr="preencoded.png"/>
          <p:cNvPicPr>
            <a:picLocks noChangeAspect="1"/>
          </p:cNvPicPr>
          <p:nvPr/>
        </p:nvPicPr>
        <p:blipFill>
          <a:blip r:embed="rId8"/>
          <a:stretch>
            <a:fillRect/>
          </a:stretch>
        </p:blipFill>
        <p:spPr>
          <a:xfrm>
            <a:off x="10342778" y="4522622"/>
            <a:ext cx="281635" cy="281635"/>
          </a:xfrm>
          <a:prstGeom prst="rect">
            <a:avLst/>
          </a:prstGeom>
          <a:ln>
            <a:solidFill/>
          </a:ln>
        </p:spPr>
      </p:pic>
      <p:sp>
        <p:nvSpPr>
          <p:cNvPr id="28" name="Text 20"/>
          <p:cNvSpPr/>
          <p:nvPr/>
        </p:nvSpPr>
        <p:spPr>
          <a:xfrm>
            <a:off x="9432036" y="5120640"/>
            <a:ext cx="2103120"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Behavior</a:t>
            </a:r>
            <a:endParaRPr lang="en-US" sz="1600" dirty="0"/>
          </a:p>
        </p:txBody>
      </p:sp>
      <p:sp>
        <p:nvSpPr>
          <p:cNvPr id="30" name="Text 2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1" name="Text 2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TRANSLATION</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Strategic urgency vs. operational panic</a:t>
            </a:r>
            <a:endParaRPr lang="en-US" sz="3100" dirty="0"/>
          </a:p>
        </p:txBody>
      </p:sp>
      <p:sp>
        <p:nvSpPr>
          <p:cNvPr id="4" name="Shape 2"/>
          <p:cNvSpPr/>
          <p:nvPr/>
        </p:nvSpPr>
        <p:spPr>
          <a:xfrm>
            <a:off x="548640" y="1874520"/>
            <a:ext cx="5440680" cy="3931920"/>
          </a:xfrm>
          <a:prstGeom prst="roundRect">
            <a:avLst>
              <a:gd name="adj" fmla="val 279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74520"/>
            <a:ext cx="64008" cy="3931920"/>
          </a:xfrm>
          <a:prstGeom prst="rect">
            <a:avLst/>
          </a:prstGeom>
          <a:solidFill>
            <a:srgbClr val="179B8F"/>
          </a:solidFill>
          <a:ln>
            <a:solidFill/>
          </a:ln>
        </p:spPr>
        <p:txBody>
          <a:bodyPr/>
          <a:lstStyle/>
          <a:p>
            <a:endParaRPr lang="en-US"/>
          </a:p>
        </p:txBody>
      </p:sp>
      <p:sp>
        <p:nvSpPr>
          <p:cNvPr id="6" name="Shape 4"/>
          <p:cNvSpPr/>
          <p:nvPr/>
        </p:nvSpPr>
        <p:spPr>
          <a:xfrm>
            <a:off x="868680" y="2194560"/>
            <a:ext cx="594360" cy="59436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35101" y="2360981"/>
            <a:ext cx="261518" cy="261518"/>
          </a:xfrm>
          <a:prstGeom prst="rect">
            <a:avLst/>
          </a:prstGeom>
          <a:ln>
            <a:solidFill/>
          </a:ln>
        </p:spPr>
      </p:pic>
      <p:sp>
        <p:nvSpPr>
          <p:cNvPr id="8" name="Text 5"/>
          <p:cNvSpPr/>
          <p:nvPr/>
        </p:nvSpPr>
        <p:spPr>
          <a:xfrm>
            <a:off x="1600200" y="2194560"/>
            <a:ext cx="4206240" cy="59436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What leaders intend</a:t>
            </a:r>
            <a:endParaRPr lang="en-US" sz="1800" dirty="0"/>
          </a:p>
        </p:txBody>
      </p:sp>
      <p:sp>
        <p:nvSpPr>
          <p:cNvPr id="9" name="Text 6"/>
          <p:cNvSpPr/>
          <p:nvPr/>
        </p:nvSpPr>
        <p:spPr>
          <a:xfrm>
            <a:off x="914400" y="3108960"/>
            <a:ext cx="4754880" cy="2377440"/>
          </a:xfrm>
          <a:prstGeom prst="rect">
            <a:avLst/>
          </a:prstGeom>
          <a:noFill/>
          <a:ln>
            <a:solidFill/>
          </a:ln>
        </p:spPr>
        <p:txBody>
          <a:bodyPr wrap="square" lIns="0" tIns="0" rIns="0" bIns="0" rtlCol="0" anchor="t"/>
          <a:lstStyle/>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Urgency about the mission</a:t>
            </a:r>
            <a:endParaRPr lang="en-US" sz="1700" dirty="0"/>
          </a:p>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Sustainability and stewardship</a:t>
            </a:r>
            <a:endParaRPr lang="en-US" sz="1700" dirty="0"/>
          </a:p>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Accountability and focus</a:t>
            </a:r>
            <a:endParaRPr lang="en-US" sz="1700" dirty="0"/>
          </a:p>
        </p:txBody>
      </p:sp>
      <p:sp>
        <p:nvSpPr>
          <p:cNvPr id="10" name="Shape 7"/>
          <p:cNvSpPr/>
          <p:nvPr/>
        </p:nvSpPr>
        <p:spPr>
          <a:xfrm>
            <a:off x="6199632" y="1874520"/>
            <a:ext cx="5440680" cy="3931920"/>
          </a:xfrm>
          <a:prstGeom prst="roundRect">
            <a:avLst>
              <a:gd name="adj" fmla="val 279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6199632" y="1874520"/>
            <a:ext cx="64008" cy="3931920"/>
          </a:xfrm>
          <a:prstGeom prst="rect">
            <a:avLst/>
          </a:prstGeom>
          <a:solidFill>
            <a:srgbClr val="E89A3B"/>
          </a:solidFill>
          <a:ln>
            <a:solidFill/>
          </a:ln>
        </p:spPr>
        <p:txBody>
          <a:bodyPr/>
          <a:lstStyle/>
          <a:p>
            <a:endParaRPr lang="en-US"/>
          </a:p>
        </p:txBody>
      </p:sp>
      <p:sp>
        <p:nvSpPr>
          <p:cNvPr id="12" name="Shape 9"/>
          <p:cNvSpPr/>
          <p:nvPr/>
        </p:nvSpPr>
        <p:spPr>
          <a:xfrm>
            <a:off x="6519672" y="2194560"/>
            <a:ext cx="594360" cy="594360"/>
          </a:xfrm>
          <a:prstGeom prst="ellipse">
            <a:avLst/>
          </a:prstGeom>
          <a:solidFill>
            <a:srgbClr val="E89A3B"/>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6686093" y="2360981"/>
            <a:ext cx="261518" cy="261518"/>
          </a:xfrm>
          <a:prstGeom prst="rect">
            <a:avLst/>
          </a:prstGeom>
          <a:ln>
            <a:solidFill/>
          </a:ln>
        </p:spPr>
      </p:pic>
      <p:sp>
        <p:nvSpPr>
          <p:cNvPr id="14" name="Text 10"/>
          <p:cNvSpPr/>
          <p:nvPr/>
        </p:nvSpPr>
        <p:spPr>
          <a:xfrm>
            <a:off x="7251192" y="2194560"/>
            <a:ext cx="4206240" cy="59436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What others may hear</a:t>
            </a:r>
            <a:endParaRPr lang="en-US" sz="1800" dirty="0"/>
          </a:p>
        </p:txBody>
      </p:sp>
      <p:sp>
        <p:nvSpPr>
          <p:cNvPr id="15" name="Text 11"/>
          <p:cNvSpPr/>
          <p:nvPr/>
        </p:nvSpPr>
        <p:spPr>
          <a:xfrm>
            <a:off x="6565392" y="3108960"/>
            <a:ext cx="4754880" cy="2377440"/>
          </a:xfrm>
          <a:prstGeom prst="rect">
            <a:avLst/>
          </a:prstGeom>
          <a:noFill/>
          <a:ln>
            <a:solidFill/>
          </a:ln>
        </p:spPr>
        <p:txBody>
          <a:bodyPr wrap="square" lIns="0" tIns="0" rIns="0" bIns="0" rtlCol="0" anchor="t"/>
          <a:lstStyle/>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Fear and threat</a:t>
            </a:r>
            <a:endParaRPr lang="en-US" sz="1700" dirty="0"/>
          </a:p>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Blame and disappointment</a:t>
            </a:r>
            <a:endParaRPr lang="en-US" sz="1700" dirty="0"/>
          </a:p>
          <a:p>
            <a:pPr marL="177800" indent="-177800">
              <a:spcAft>
                <a:spcPts val="1600"/>
              </a:spcAft>
              <a:buSzPct val="100000"/>
              <a:buChar char="•"/>
            </a:pPr>
            <a:r>
              <a:rPr lang="en-US" sz="1700" dirty="0">
                <a:solidFill>
                  <a:srgbClr val="425066"/>
                </a:solidFill>
                <a:latin typeface="Calibri" pitchFamily="34" charset="0"/>
                <a:ea typeface="Calibri" pitchFamily="34" charset="-122"/>
                <a:cs typeface="Calibri" pitchFamily="34" charset="-120"/>
              </a:rPr>
              <a:t>Instability and disconnection</a:t>
            </a:r>
            <a:endParaRPr lang="en-US" sz="1700" dirty="0"/>
          </a:p>
        </p:txBody>
      </p:sp>
      <p:sp>
        <p:nvSpPr>
          <p:cNvPr id="16" name="Text 12"/>
          <p:cNvSpPr/>
          <p:nvPr/>
        </p:nvSpPr>
        <p:spPr>
          <a:xfrm>
            <a:off x="548640" y="5989320"/>
            <a:ext cx="11091672" cy="365760"/>
          </a:xfrm>
          <a:prstGeom prst="rect">
            <a:avLst/>
          </a:prstGeom>
          <a:noFill/>
          <a:ln>
            <a:solidFill/>
          </a:ln>
        </p:spPr>
        <p:txBody>
          <a:bodyPr wrap="square" lIns="0" tIns="0" rIns="0" bIns="0" rtlCol="0" anchor="ctr"/>
          <a:lstStyle/>
          <a:p>
            <a:pPr marL="0" indent="0" algn="ctr">
              <a:buNone/>
            </a:pPr>
            <a:r>
              <a:rPr lang="en-US" sz="1400" i="1" dirty="0">
                <a:solidFill>
                  <a:srgbClr val="596678"/>
                </a:solidFill>
                <a:latin typeface="Calibri" pitchFamily="34" charset="0"/>
                <a:ea typeface="Calibri" pitchFamily="34" charset="-122"/>
                <a:cs typeface="Calibri" pitchFamily="34" charset="-120"/>
              </a:rPr>
              <a:t>Same words, different reception. The gap is interpretation — close it on purpose.</a:t>
            </a:r>
            <a:endParaRPr lang="en-US" sz="1400" dirty="0"/>
          </a:p>
        </p:txBody>
      </p:sp>
      <p:sp>
        <p:nvSpPr>
          <p:cNvPr id="18"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9"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RESEARCH BASE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Power changes feedback</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500" i="1" dirty="0">
                <a:solidFill>
                  <a:srgbClr val="596678"/>
                </a:solidFill>
                <a:latin typeface="Calibri" pitchFamily="34" charset="0"/>
                <a:ea typeface="Calibri" pitchFamily="34" charset="-122"/>
                <a:cs typeface="Calibri" pitchFamily="34" charset="-120"/>
              </a:rPr>
              <a:t>Psychological safety determines whether truth travels upward (Edmondson, 2018; Clark, 2020).</a:t>
            </a:r>
            <a:endParaRPr lang="en-US" sz="1500" dirty="0"/>
          </a:p>
        </p:txBody>
      </p:sp>
      <p:sp>
        <p:nvSpPr>
          <p:cNvPr id="5" name="Shape 3"/>
          <p:cNvSpPr/>
          <p:nvPr/>
        </p:nvSpPr>
        <p:spPr>
          <a:xfrm>
            <a:off x="548640" y="2286000"/>
            <a:ext cx="5486400"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Text 4"/>
          <p:cNvSpPr/>
          <p:nvPr/>
        </p:nvSpPr>
        <p:spPr>
          <a:xfrm>
            <a:off x="822960" y="2514600"/>
            <a:ext cx="4937760" cy="365760"/>
          </a:xfrm>
          <a:prstGeom prst="rect">
            <a:avLst/>
          </a:prstGeom>
          <a:noFill/>
          <a:ln>
            <a:solidFill/>
          </a:ln>
        </p:spPr>
        <p:txBody>
          <a:bodyPr wrap="square" lIns="0" tIns="0" rIns="0" bIns="0" rtlCol="0" anchor="ctr"/>
          <a:lstStyle/>
          <a:p>
            <a:pPr marL="0" indent="0">
              <a:buNone/>
            </a:pPr>
            <a:r>
              <a:rPr lang="en-US" sz="1600" b="1" dirty="0">
                <a:solidFill>
                  <a:srgbClr val="179B8F"/>
                </a:solidFill>
                <a:latin typeface="Calibri" pitchFamily="34" charset="0"/>
                <a:ea typeface="Calibri" pitchFamily="34" charset="-122"/>
                <a:cs typeface="Calibri" pitchFamily="34" charset="-120"/>
              </a:rPr>
              <a:t>As power rises, candor falls</a:t>
            </a:r>
            <a:endParaRPr lang="en-US" sz="1600" dirty="0"/>
          </a:p>
        </p:txBody>
      </p:sp>
      <p:sp>
        <p:nvSpPr>
          <p:cNvPr id="7" name="Shape 5"/>
          <p:cNvSpPr/>
          <p:nvPr/>
        </p:nvSpPr>
        <p:spPr>
          <a:xfrm>
            <a:off x="822960" y="3017520"/>
            <a:ext cx="4572000" cy="457200"/>
          </a:xfrm>
          <a:prstGeom prst="roundRect">
            <a:avLst>
              <a:gd name="adj" fmla="val 12000"/>
            </a:avLst>
          </a:prstGeom>
          <a:solidFill>
            <a:srgbClr val="179B8F"/>
          </a:solidFill>
          <a:ln>
            <a:solidFill/>
          </a:ln>
        </p:spPr>
        <p:txBody>
          <a:bodyPr/>
          <a:lstStyle/>
          <a:p>
            <a:endParaRPr lang="en-US"/>
          </a:p>
        </p:txBody>
      </p:sp>
      <p:sp>
        <p:nvSpPr>
          <p:cNvPr id="8" name="Text 6"/>
          <p:cNvSpPr/>
          <p:nvPr/>
        </p:nvSpPr>
        <p:spPr>
          <a:xfrm>
            <a:off x="960120" y="3017520"/>
            <a:ext cx="4754880" cy="457200"/>
          </a:xfrm>
          <a:prstGeom prst="rect">
            <a:avLst/>
          </a:prstGeom>
          <a:noFill/>
          <a:ln>
            <a:solidFill/>
          </a:ln>
        </p:spPr>
        <p:txBody>
          <a:bodyPr wrap="square" lIns="0" tIns="0" rIns="0" bIns="0" rtlCol="0" anchor="ctr"/>
          <a:lstStyle/>
          <a:p>
            <a:pPr marL="0" indent="0">
              <a:buNone/>
            </a:pPr>
            <a:r>
              <a:rPr lang="en-US" sz="1200" b="1" dirty="0">
                <a:solidFill>
                  <a:srgbClr val="172033"/>
                </a:solidFill>
                <a:latin typeface="Calibri" pitchFamily="34" charset="0"/>
                <a:ea typeface="Calibri" pitchFamily="34" charset="-122"/>
                <a:cs typeface="Calibri" pitchFamily="34" charset="-120"/>
              </a:rPr>
              <a:t>Peer to peer</a:t>
            </a:r>
            <a:endParaRPr lang="en-US" sz="1200" dirty="0"/>
          </a:p>
        </p:txBody>
      </p:sp>
      <p:sp>
        <p:nvSpPr>
          <p:cNvPr id="9" name="Shape 7"/>
          <p:cNvSpPr/>
          <p:nvPr/>
        </p:nvSpPr>
        <p:spPr>
          <a:xfrm>
            <a:off x="822960" y="3675888"/>
            <a:ext cx="3383280" cy="457200"/>
          </a:xfrm>
          <a:prstGeom prst="roundRect">
            <a:avLst>
              <a:gd name="adj" fmla="val 12000"/>
            </a:avLst>
          </a:prstGeom>
          <a:solidFill>
            <a:srgbClr val="179B8F"/>
          </a:solidFill>
          <a:ln>
            <a:solidFill/>
          </a:ln>
        </p:spPr>
        <p:txBody>
          <a:bodyPr/>
          <a:lstStyle/>
          <a:p>
            <a:endParaRPr lang="en-US"/>
          </a:p>
        </p:txBody>
      </p:sp>
      <p:sp>
        <p:nvSpPr>
          <p:cNvPr id="10" name="Text 8"/>
          <p:cNvSpPr/>
          <p:nvPr/>
        </p:nvSpPr>
        <p:spPr>
          <a:xfrm>
            <a:off x="960120" y="3675888"/>
            <a:ext cx="4754880" cy="457200"/>
          </a:xfrm>
          <a:prstGeom prst="rect">
            <a:avLst/>
          </a:prstGeom>
          <a:noFill/>
          <a:ln>
            <a:solidFill/>
          </a:ln>
        </p:spPr>
        <p:txBody>
          <a:bodyPr wrap="square" lIns="0" tIns="0" rIns="0" bIns="0" rtlCol="0" anchor="ctr"/>
          <a:lstStyle/>
          <a:p>
            <a:pPr marL="0" indent="0">
              <a:buNone/>
            </a:pPr>
            <a:r>
              <a:rPr lang="en-US" sz="1200" b="1" dirty="0">
                <a:solidFill>
                  <a:srgbClr val="172033"/>
                </a:solidFill>
                <a:latin typeface="Calibri" pitchFamily="34" charset="0"/>
                <a:ea typeface="Calibri" pitchFamily="34" charset="-122"/>
                <a:cs typeface="Calibri" pitchFamily="34" charset="-120"/>
              </a:rPr>
              <a:t>Manager to staff</a:t>
            </a:r>
            <a:endParaRPr lang="en-US" sz="1200" dirty="0"/>
          </a:p>
        </p:txBody>
      </p:sp>
      <p:sp>
        <p:nvSpPr>
          <p:cNvPr id="11" name="Shape 9"/>
          <p:cNvSpPr/>
          <p:nvPr/>
        </p:nvSpPr>
        <p:spPr>
          <a:xfrm>
            <a:off x="822960" y="4334256"/>
            <a:ext cx="2377440" cy="457200"/>
          </a:xfrm>
          <a:prstGeom prst="roundRect">
            <a:avLst>
              <a:gd name="adj" fmla="val 12000"/>
            </a:avLst>
          </a:prstGeom>
          <a:solidFill>
            <a:srgbClr val="E89A3B"/>
          </a:solidFill>
          <a:ln>
            <a:solidFill/>
          </a:ln>
        </p:spPr>
        <p:txBody>
          <a:bodyPr/>
          <a:lstStyle/>
          <a:p>
            <a:endParaRPr lang="en-US"/>
          </a:p>
        </p:txBody>
      </p:sp>
      <p:sp>
        <p:nvSpPr>
          <p:cNvPr id="12" name="Text 10"/>
          <p:cNvSpPr/>
          <p:nvPr/>
        </p:nvSpPr>
        <p:spPr>
          <a:xfrm>
            <a:off x="960120" y="4334256"/>
            <a:ext cx="4754880" cy="457200"/>
          </a:xfrm>
          <a:prstGeom prst="rect">
            <a:avLst/>
          </a:prstGeom>
          <a:noFill/>
          <a:ln>
            <a:solidFill/>
          </a:ln>
        </p:spPr>
        <p:txBody>
          <a:bodyPr wrap="square" lIns="0" tIns="0" rIns="0" bIns="0" rtlCol="0" anchor="ctr"/>
          <a:lstStyle/>
          <a:p>
            <a:pPr marL="0" indent="0">
              <a:buNone/>
            </a:pPr>
            <a:r>
              <a:rPr lang="en-US" sz="1200" b="1" dirty="0">
                <a:solidFill>
                  <a:srgbClr val="172033"/>
                </a:solidFill>
                <a:latin typeface="Calibri" pitchFamily="34" charset="0"/>
                <a:ea typeface="Calibri" pitchFamily="34" charset="-122"/>
                <a:cs typeface="Calibri" pitchFamily="34" charset="-120"/>
              </a:rPr>
              <a:t>Director to team</a:t>
            </a:r>
            <a:endParaRPr lang="en-US" sz="1200" dirty="0"/>
          </a:p>
        </p:txBody>
      </p:sp>
      <p:sp>
        <p:nvSpPr>
          <p:cNvPr id="13" name="Shape 11"/>
          <p:cNvSpPr/>
          <p:nvPr/>
        </p:nvSpPr>
        <p:spPr>
          <a:xfrm>
            <a:off x="822960" y="4992624"/>
            <a:ext cx="1371600" cy="457200"/>
          </a:xfrm>
          <a:prstGeom prst="roundRect">
            <a:avLst>
              <a:gd name="adj" fmla="val 12000"/>
            </a:avLst>
          </a:prstGeom>
          <a:solidFill>
            <a:srgbClr val="C7237E"/>
          </a:solidFill>
          <a:ln>
            <a:solidFill/>
          </a:ln>
        </p:spPr>
        <p:txBody>
          <a:bodyPr/>
          <a:lstStyle/>
          <a:p>
            <a:endParaRPr lang="en-US"/>
          </a:p>
        </p:txBody>
      </p:sp>
      <p:sp>
        <p:nvSpPr>
          <p:cNvPr id="14" name="Text 12"/>
          <p:cNvSpPr/>
          <p:nvPr/>
        </p:nvSpPr>
        <p:spPr>
          <a:xfrm>
            <a:off x="960120" y="4992624"/>
            <a:ext cx="4754880" cy="457200"/>
          </a:xfrm>
          <a:prstGeom prst="rect">
            <a:avLst/>
          </a:prstGeom>
          <a:noFill/>
          <a:ln>
            <a:solidFill/>
          </a:ln>
        </p:spPr>
        <p:txBody>
          <a:bodyPr wrap="square" lIns="0" tIns="0" rIns="0" bIns="0" rtlCol="0" anchor="ctr"/>
          <a:lstStyle/>
          <a:p>
            <a:pPr marL="0" indent="0">
              <a:buNone/>
            </a:pPr>
            <a:r>
              <a:rPr lang="en-US" sz="1200" b="1" dirty="0">
                <a:solidFill>
                  <a:srgbClr val="172033"/>
                </a:solidFill>
                <a:latin typeface="Calibri" pitchFamily="34" charset="0"/>
                <a:ea typeface="Calibri" pitchFamily="34" charset="-122"/>
                <a:cs typeface="Calibri" pitchFamily="34" charset="-120"/>
              </a:rPr>
              <a:t>Senior leader to report</a:t>
            </a:r>
            <a:endParaRPr lang="en-US" sz="1200" dirty="0"/>
          </a:p>
        </p:txBody>
      </p:sp>
      <p:sp>
        <p:nvSpPr>
          <p:cNvPr id="15" name="Text 13"/>
          <p:cNvSpPr/>
          <p:nvPr/>
        </p:nvSpPr>
        <p:spPr>
          <a:xfrm>
            <a:off x="822960" y="5623560"/>
            <a:ext cx="4937760" cy="274320"/>
          </a:xfrm>
          <a:prstGeom prst="rect">
            <a:avLst/>
          </a:prstGeom>
          <a:noFill/>
          <a:ln>
            <a:solidFill/>
          </a:ln>
        </p:spPr>
        <p:txBody>
          <a:bodyPr wrap="square" lIns="0" tIns="0" rIns="0" bIns="0" rtlCol="0" anchor="ctr"/>
          <a:lstStyle/>
          <a:p>
            <a:pPr marL="0" indent="0" algn="r">
              <a:buNone/>
            </a:pPr>
            <a:r>
              <a:rPr lang="en-US" sz="1100" i="1" dirty="0">
                <a:solidFill>
                  <a:srgbClr val="596678"/>
                </a:solidFill>
                <a:latin typeface="Calibri" pitchFamily="34" charset="0"/>
                <a:ea typeface="Calibri" pitchFamily="34" charset="-122"/>
                <a:cs typeface="Calibri" pitchFamily="34" charset="-120"/>
              </a:rPr>
              <a:t>Less candor  ◄</a:t>
            </a:r>
            <a:endParaRPr lang="en-US" sz="1100" dirty="0"/>
          </a:p>
        </p:txBody>
      </p:sp>
      <p:sp>
        <p:nvSpPr>
          <p:cNvPr id="16" name="Shape 14"/>
          <p:cNvSpPr/>
          <p:nvPr/>
        </p:nvSpPr>
        <p:spPr>
          <a:xfrm>
            <a:off x="6263640" y="2286000"/>
            <a:ext cx="5376672"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Text 15"/>
          <p:cNvSpPr/>
          <p:nvPr/>
        </p:nvSpPr>
        <p:spPr>
          <a:xfrm>
            <a:off x="6537960" y="2514600"/>
            <a:ext cx="4846320" cy="365760"/>
          </a:xfrm>
          <a:prstGeom prst="rect">
            <a:avLst/>
          </a:prstGeom>
          <a:noFill/>
          <a:ln>
            <a:solidFill/>
          </a:ln>
        </p:spPr>
        <p:txBody>
          <a:bodyPr wrap="square" lIns="0" tIns="0" rIns="0" bIns="0" rtlCol="0" anchor="ctr"/>
          <a:lstStyle/>
          <a:p>
            <a:pPr marL="0" indent="0">
              <a:buNone/>
            </a:pPr>
            <a:r>
              <a:rPr lang="en-US" sz="1600" b="1" dirty="0">
                <a:solidFill>
                  <a:srgbClr val="179B8F"/>
                </a:solidFill>
                <a:latin typeface="Calibri" pitchFamily="34" charset="0"/>
                <a:ea typeface="Calibri" pitchFamily="34" charset="-122"/>
                <a:cs typeface="Calibri" pitchFamily="34" charset="-120"/>
              </a:rPr>
              <a:t>What this means for you</a:t>
            </a:r>
            <a:endParaRPr lang="en-US" sz="1600" dirty="0"/>
          </a:p>
        </p:txBody>
      </p:sp>
      <p:sp>
        <p:nvSpPr>
          <p:cNvPr id="18" name="Text 16"/>
          <p:cNvSpPr/>
          <p:nvPr/>
        </p:nvSpPr>
        <p:spPr>
          <a:xfrm>
            <a:off x="6537960" y="3017520"/>
            <a:ext cx="4892040" cy="2743200"/>
          </a:xfrm>
          <a:prstGeom prst="rect">
            <a:avLst/>
          </a:prstGeom>
          <a:noFill/>
          <a:ln>
            <a:solidFill/>
          </a:ln>
        </p:spPr>
        <p:txBody>
          <a:bodyPr wrap="square" lIns="0" tIns="0" rIns="0" bIns="0" rtlCol="0" anchor="t"/>
          <a:lstStyle/>
          <a:p>
            <a:pPr marL="177800" indent="-177800">
              <a:spcAft>
                <a:spcPts val="1200"/>
              </a:spcAft>
              <a:buSzPct val="100000"/>
              <a:buChar char="•"/>
            </a:pPr>
            <a:r>
              <a:rPr lang="en-US" sz="1400" dirty="0">
                <a:solidFill>
                  <a:srgbClr val="425066"/>
                </a:solidFill>
                <a:latin typeface="Calibri" pitchFamily="34" charset="0"/>
                <a:ea typeface="Calibri" pitchFamily="34" charset="-122"/>
                <a:cs typeface="Calibri" pitchFamily="34" charset="-120"/>
              </a:rPr>
              <a:t>Direct reports often soften the truth — not to deceive, but to stay safe.</a:t>
            </a:r>
            <a:endParaRPr lang="en-US" sz="1400" dirty="0"/>
          </a:p>
          <a:p>
            <a:pPr marL="177800" indent="-177800">
              <a:spcAft>
                <a:spcPts val="1200"/>
              </a:spcAft>
              <a:buSzPct val="100000"/>
              <a:buChar char="•"/>
            </a:pPr>
            <a:r>
              <a:rPr lang="en-US" sz="1400" dirty="0">
                <a:solidFill>
                  <a:srgbClr val="425066"/>
                </a:solidFill>
                <a:latin typeface="Calibri" pitchFamily="34" charset="0"/>
                <a:ea typeface="Calibri" pitchFamily="34" charset="-122"/>
                <a:cs typeface="Calibri" pitchFamily="34" charset="-120"/>
              </a:rPr>
              <a:t>Silence from your team is rarely agreement; it is often risk management.</a:t>
            </a:r>
            <a:endParaRPr lang="en-US" sz="1400" dirty="0"/>
          </a:p>
          <a:p>
            <a:pPr marL="177800" indent="-177800">
              <a:spcAft>
                <a:spcPts val="1200"/>
              </a:spcAft>
              <a:buSzPct val="100000"/>
              <a:buChar char="•"/>
            </a:pPr>
            <a:r>
              <a:rPr lang="en-US" sz="1400" dirty="0">
                <a:solidFill>
                  <a:srgbClr val="425066"/>
                </a:solidFill>
                <a:latin typeface="Calibri" pitchFamily="34" charset="0"/>
                <a:ea typeface="Calibri" pitchFamily="34" charset="-122"/>
                <a:cs typeface="Calibri" pitchFamily="34" charset="-120"/>
              </a:rPr>
              <a:t>You must intentionally build safer feedback pathways — they will not form by default.</a:t>
            </a:r>
            <a:endParaRPr lang="en-US" sz="1400" dirty="0"/>
          </a:p>
          <a:p>
            <a:pPr marL="177800" indent="-177800">
              <a:spcAft>
                <a:spcPts val="1200"/>
              </a:spcAft>
              <a:buSzPct val="100000"/>
              <a:buChar char="•"/>
            </a:pPr>
            <a:r>
              <a:rPr lang="en-US" sz="1400" dirty="0">
                <a:solidFill>
                  <a:srgbClr val="425066"/>
                </a:solidFill>
                <a:latin typeface="Calibri" pitchFamily="34" charset="0"/>
                <a:ea typeface="Calibri" pitchFamily="34" charset="-122"/>
                <a:cs typeface="Calibri" pitchFamily="34" charset="-120"/>
              </a:rPr>
              <a:t>Reward the messenger, especially when the message is hard to hear.</a:t>
            </a:r>
            <a:endParaRPr lang="en-US" sz="1400" dirty="0"/>
          </a:p>
        </p:txBody>
      </p:sp>
      <p:sp>
        <p:nvSpPr>
          <p:cNvPr id="20" name="Text 1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1" name="Text 1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TOOL</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The Best-Self Feedback Tool</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Ask your direct reports these four questions — and listen without defending.</a:t>
            </a:r>
            <a:endParaRPr lang="en-US" sz="1600" dirty="0"/>
          </a:p>
        </p:txBody>
      </p:sp>
      <p:sp>
        <p:nvSpPr>
          <p:cNvPr id="5" name="Shape 3"/>
          <p:cNvSpPr/>
          <p:nvPr/>
        </p:nvSpPr>
        <p:spPr>
          <a:xfrm>
            <a:off x="548640" y="2286000"/>
            <a:ext cx="545896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868680" y="2788920"/>
            <a:ext cx="685800" cy="68580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60704" y="2980944"/>
            <a:ext cx="301752" cy="301752"/>
          </a:xfrm>
          <a:prstGeom prst="rect">
            <a:avLst/>
          </a:prstGeom>
          <a:ln>
            <a:solidFill/>
          </a:ln>
        </p:spPr>
      </p:pic>
      <p:sp>
        <p:nvSpPr>
          <p:cNvPr id="8" name="Text 5"/>
          <p:cNvSpPr/>
          <p:nvPr/>
        </p:nvSpPr>
        <p:spPr>
          <a:xfrm>
            <a:off x="1783080" y="2286000"/>
            <a:ext cx="4023360" cy="169164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Georgia" pitchFamily="34" charset="0"/>
                <a:ea typeface="Georgia" pitchFamily="34" charset="-122"/>
                <a:cs typeface="Georgia" pitchFamily="34" charset="-120"/>
              </a:rPr>
              <a:t>When do I create clarity?</a:t>
            </a:r>
            <a:endParaRPr lang="en-US" sz="1900" dirty="0"/>
          </a:p>
        </p:txBody>
      </p:sp>
      <p:sp>
        <p:nvSpPr>
          <p:cNvPr id="9" name="Shape 6"/>
          <p:cNvSpPr/>
          <p:nvPr/>
        </p:nvSpPr>
        <p:spPr>
          <a:xfrm>
            <a:off x="6181344" y="2286000"/>
            <a:ext cx="545896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6501384" y="2788920"/>
            <a:ext cx="685800" cy="68580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6693408" y="2980944"/>
            <a:ext cx="301752" cy="301752"/>
          </a:xfrm>
          <a:prstGeom prst="rect">
            <a:avLst/>
          </a:prstGeom>
          <a:ln>
            <a:solidFill/>
          </a:ln>
        </p:spPr>
      </p:pic>
      <p:sp>
        <p:nvSpPr>
          <p:cNvPr id="12" name="Text 8"/>
          <p:cNvSpPr/>
          <p:nvPr/>
        </p:nvSpPr>
        <p:spPr>
          <a:xfrm>
            <a:off x="7415784" y="2286000"/>
            <a:ext cx="4023360" cy="169164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Georgia" pitchFamily="34" charset="0"/>
                <a:ea typeface="Georgia" pitchFamily="34" charset="-122"/>
                <a:cs typeface="Georgia" pitchFamily="34" charset="-120"/>
              </a:rPr>
              <a:t>When do I help you grow?</a:t>
            </a:r>
            <a:endParaRPr lang="en-US" sz="1900" dirty="0"/>
          </a:p>
        </p:txBody>
      </p:sp>
      <p:sp>
        <p:nvSpPr>
          <p:cNvPr id="13" name="Shape 9"/>
          <p:cNvSpPr/>
          <p:nvPr/>
        </p:nvSpPr>
        <p:spPr>
          <a:xfrm>
            <a:off x="548640" y="4160520"/>
            <a:ext cx="545896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868680" y="4663440"/>
            <a:ext cx="685800" cy="685800"/>
          </a:xfrm>
          <a:prstGeom prst="ellipse">
            <a:avLst/>
          </a:prstGeom>
          <a:solidFill>
            <a:srgbClr val="C7237E"/>
          </a:solidFill>
          <a:ln>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1060704" y="4855464"/>
            <a:ext cx="301752" cy="301752"/>
          </a:xfrm>
          <a:prstGeom prst="rect">
            <a:avLst/>
          </a:prstGeom>
          <a:ln>
            <a:solidFill/>
          </a:ln>
        </p:spPr>
      </p:pic>
      <p:sp>
        <p:nvSpPr>
          <p:cNvPr id="16" name="Text 11"/>
          <p:cNvSpPr/>
          <p:nvPr/>
        </p:nvSpPr>
        <p:spPr>
          <a:xfrm>
            <a:off x="1783080" y="4160520"/>
            <a:ext cx="4023360" cy="169164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Georgia" pitchFamily="34" charset="0"/>
                <a:ea typeface="Georgia" pitchFamily="34" charset="-122"/>
                <a:cs typeface="Georgia" pitchFamily="34" charset="-120"/>
              </a:rPr>
              <a:t>When do I create trust?</a:t>
            </a:r>
            <a:endParaRPr lang="en-US" sz="1900" dirty="0"/>
          </a:p>
        </p:txBody>
      </p:sp>
      <p:sp>
        <p:nvSpPr>
          <p:cNvPr id="17" name="Shape 12"/>
          <p:cNvSpPr/>
          <p:nvPr/>
        </p:nvSpPr>
        <p:spPr>
          <a:xfrm>
            <a:off x="6181344" y="4160520"/>
            <a:ext cx="545896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3"/>
          <p:cNvSpPr/>
          <p:nvPr/>
        </p:nvSpPr>
        <p:spPr>
          <a:xfrm>
            <a:off x="6501384" y="4663440"/>
            <a:ext cx="685800" cy="685800"/>
          </a:xfrm>
          <a:prstGeom prst="ellipse">
            <a:avLst/>
          </a:prstGeom>
          <a:solidFill>
            <a:srgbClr val="E89A3B"/>
          </a:solidFill>
          <a:ln>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6693408" y="4855464"/>
            <a:ext cx="301752" cy="301752"/>
          </a:xfrm>
          <a:prstGeom prst="rect">
            <a:avLst/>
          </a:prstGeom>
          <a:ln>
            <a:solidFill/>
          </a:ln>
        </p:spPr>
      </p:pic>
      <p:sp>
        <p:nvSpPr>
          <p:cNvPr id="20" name="Text 14"/>
          <p:cNvSpPr/>
          <p:nvPr/>
        </p:nvSpPr>
        <p:spPr>
          <a:xfrm>
            <a:off x="7415784" y="4160520"/>
            <a:ext cx="4023360" cy="169164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Georgia" pitchFamily="34" charset="0"/>
                <a:ea typeface="Georgia" pitchFamily="34" charset="-122"/>
                <a:cs typeface="Georgia" pitchFamily="34" charset="-120"/>
              </a:rPr>
              <a:t>How do I show up at my best?</a:t>
            </a:r>
            <a:endParaRPr lang="en-US" sz="1900" dirty="0"/>
          </a:p>
        </p:txBody>
      </p:sp>
      <p:sp>
        <p:nvSpPr>
          <p:cNvPr id="21" name="Text 15"/>
          <p:cNvSpPr/>
          <p:nvPr/>
        </p:nvSpPr>
        <p:spPr>
          <a:xfrm>
            <a:off x="548640" y="6126480"/>
            <a:ext cx="11091672" cy="365760"/>
          </a:xfrm>
          <a:prstGeom prst="rect">
            <a:avLst/>
          </a:prstGeom>
          <a:noFill/>
          <a:ln>
            <a:solidFill/>
          </a:ln>
        </p:spPr>
        <p:txBody>
          <a:bodyPr wrap="square" lIns="0" tIns="0" rIns="0" bIns="0" rtlCol="0" anchor="ctr"/>
          <a:lstStyle/>
          <a:p>
            <a:pPr marL="0" indent="0" algn="ctr">
              <a:buNone/>
            </a:pPr>
            <a:r>
              <a:rPr lang="en-US" sz="1300" i="1" dirty="0">
                <a:solidFill>
                  <a:srgbClr val="596678"/>
                </a:solidFill>
                <a:latin typeface="Calibri" pitchFamily="34" charset="0"/>
                <a:ea typeface="Calibri" pitchFamily="34" charset="-122"/>
                <a:cs typeface="Calibri" pitchFamily="34" charset="-120"/>
              </a:rPr>
              <a:t>Asking when (not whether) presumes strengths and invites specifics — the answers become your leadership signal.</a:t>
            </a:r>
            <a:endParaRPr lang="en-US" sz="1300" dirty="0"/>
          </a:p>
        </p:txBody>
      </p:sp>
      <p:sp>
        <p:nvSpPr>
          <p:cNvPr id="23" name="Text 16"/>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4" name="Text 17"/>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AF8FC"/>
        </a:solidFill>
        <a:effectLst/>
      </p:bgPr>
    </p:bg>
    <p:spTree>
      <p:nvGrpSpPr>
        <p:cNvPr id="1" name=""/>
        <p:cNvGrpSpPr/>
        <p:nvPr/>
      </p:nvGrpSpPr>
      <p:grpSpPr>
        <a:xfrm>
          <a:off x="0" y="0"/>
          <a:ext cx="0" cy="0"/>
          <a:chOff x="0" y="0"/>
          <a:chExt cx="0" cy="0"/>
        </a:xfrm>
      </p:grpSpPr>
      <p:sp>
        <p:nvSpPr>
          <p:cNvPr id="2" name="Text 0"/>
          <p:cNvSpPr/>
          <p:nvPr/>
        </p:nvSpPr>
        <p:spPr>
          <a:xfrm>
            <a:off x="548640" y="1005840"/>
            <a:ext cx="11064240" cy="365760"/>
          </a:xfrm>
          <a:prstGeom prst="rect">
            <a:avLst/>
          </a:prstGeom>
          <a:noFill/>
          <a:ln>
            <a:solidFill/>
          </a:ln>
        </p:spPr>
        <p:txBody>
          <a:bodyPr wrap="square" lIns="0" tIns="0" rIns="0" bIns="0" rtlCol="0" anchor="ctr"/>
          <a:lstStyle/>
          <a:p>
            <a:pPr marL="0" indent="0" algn="ctr">
              <a:buNone/>
            </a:pPr>
            <a:r>
              <a:rPr lang="en-US" sz="1300" b="1" kern="0" spc="300" dirty="0">
                <a:solidFill>
                  <a:srgbClr val="7E3F8F"/>
                </a:solidFill>
                <a:latin typeface="Calibri" pitchFamily="34" charset="0"/>
                <a:ea typeface="Calibri" pitchFamily="34" charset="-122"/>
                <a:cs typeface="Calibri" pitchFamily="34" charset="-120"/>
              </a:rPr>
              <a:t>DAY 2 · ANCHOR</a:t>
            </a:r>
            <a:endParaRPr lang="en-US" sz="1300" dirty="0"/>
          </a:p>
        </p:txBody>
      </p:sp>
      <p:sp>
        <p:nvSpPr>
          <p:cNvPr id="3" name="Shape 1"/>
          <p:cNvSpPr/>
          <p:nvPr/>
        </p:nvSpPr>
        <p:spPr>
          <a:xfrm>
            <a:off x="1280160" y="1828800"/>
            <a:ext cx="4572000" cy="2926080"/>
          </a:xfrm>
          <a:prstGeom prst="roundRect">
            <a:avLst>
              <a:gd name="adj" fmla="val 37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4" name="Shape 2"/>
          <p:cNvSpPr/>
          <p:nvPr/>
        </p:nvSpPr>
        <p:spPr>
          <a:xfrm>
            <a:off x="1280160" y="1828800"/>
            <a:ext cx="64008" cy="2926080"/>
          </a:xfrm>
          <a:prstGeom prst="rect">
            <a:avLst/>
          </a:prstGeom>
          <a:solidFill>
            <a:srgbClr val="179B8F"/>
          </a:solidFill>
          <a:ln>
            <a:solidFill/>
          </a:ln>
        </p:spPr>
        <p:txBody>
          <a:bodyPr/>
          <a:lstStyle/>
          <a:p>
            <a:endParaRPr lang="en-US"/>
          </a:p>
        </p:txBody>
      </p:sp>
      <p:sp>
        <p:nvSpPr>
          <p:cNvPr id="5" name="Shape 3"/>
          <p:cNvSpPr/>
          <p:nvPr/>
        </p:nvSpPr>
        <p:spPr>
          <a:xfrm>
            <a:off x="1600200" y="2148840"/>
            <a:ext cx="640080" cy="640080"/>
          </a:xfrm>
          <a:prstGeom prst="ellipse">
            <a:avLst/>
          </a:prstGeom>
          <a:solidFill>
            <a:srgbClr val="179B8F"/>
          </a:solidFill>
          <a:ln>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779422" y="2328062"/>
            <a:ext cx="281635" cy="281635"/>
          </a:xfrm>
          <a:prstGeom prst="rect">
            <a:avLst/>
          </a:prstGeom>
          <a:ln>
            <a:solidFill/>
          </a:ln>
        </p:spPr>
      </p:pic>
      <p:sp>
        <p:nvSpPr>
          <p:cNvPr id="7" name="Text 4"/>
          <p:cNvSpPr/>
          <p:nvPr/>
        </p:nvSpPr>
        <p:spPr>
          <a:xfrm>
            <a:off x="1600200" y="2971800"/>
            <a:ext cx="3931920" cy="1463040"/>
          </a:xfrm>
          <a:prstGeom prst="rect">
            <a:avLst/>
          </a:prstGeom>
          <a:noFill/>
          <a:ln>
            <a:solidFill/>
          </a:ln>
        </p:spPr>
        <p:txBody>
          <a:bodyPr wrap="square" lIns="0" tIns="0" rIns="0" bIns="0" rtlCol="0" anchor="t"/>
          <a:lstStyle/>
          <a:p>
            <a:pPr marL="0" indent="0">
              <a:lnSpc>
                <a:spcPct val="100000"/>
              </a:lnSpc>
              <a:buNone/>
            </a:pPr>
            <a:r>
              <a:rPr lang="en-US" sz="2600" b="1" dirty="0">
                <a:solidFill>
                  <a:srgbClr val="172033"/>
                </a:solidFill>
                <a:latin typeface="Georgia" pitchFamily="34" charset="0"/>
                <a:ea typeface="Georgia" pitchFamily="34" charset="-122"/>
                <a:cs typeface="Georgia" pitchFamily="34" charset="-120"/>
              </a:rPr>
              <a:t>Know yourself</a:t>
            </a:r>
            <a:endParaRPr lang="en-US" sz="2600" dirty="0"/>
          </a:p>
          <a:p>
            <a:pPr marL="0" indent="0">
              <a:lnSpc>
                <a:spcPct val="100000"/>
              </a:lnSpc>
              <a:buNone/>
            </a:pPr>
            <a:r>
              <a:rPr lang="en-US" sz="2600" b="1" dirty="0">
                <a:solidFill>
                  <a:srgbClr val="172033"/>
                </a:solidFill>
                <a:latin typeface="Georgia" pitchFamily="34" charset="0"/>
                <a:ea typeface="Georgia" pitchFamily="34" charset="-122"/>
                <a:cs typeface="Georgia" pitchFamily="34" charset="-120"/>
              </a:rPr>
              <a:t>to grow yourself</a:t>
            </a:r>
            <a:endParaRPr lang="en-US" sz="2600" dirty="0"/>
          </a:p>
        </p:txBody>
      </p:sp>
      <p:sp>
        <p:nvSpPr>
          <p:cNvPr id="8" name="Shape 5"/>
          <p:cNvSpPr/>
          <p:nvPr/>
        </p:nvSpPr>
        <p:spPr>
          <a:xfrm>
            <a:off x="6309360" y="1828800"/>
            <a:ext cx="4572000" cy="2926080"/>
          </a:xfrm>
          <a:prstGeom prst="roundRect">
            <a:avLst>
              <a:gd name="adj" fmla="val 37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6"/>
          <p:cNvSpPr/>
          <p:nvPr/>
        </p:nvSpPr>
        <p:spPr>
          <a:xfrm>
            <a:off x="6309360" y="1828800"/>
            <a:ext cx="64008" cy="2926080"/>
          </a:xfrm>
          <a:prstGeom prst="rect">
            <a:avLst/>
          </a:prstGeom>
          <a:solidFill>
            <a:srgbClr val="179B8F"/>
          </a:solidFill>
          <a:ln>
            <a:solidFill/>
          </a:ln>
        </p:spPr>
        <p:txBody>
          <a:bodyPr/>
          <a:lstStyle/>
          <a:p>
            <a:endParaRPr lang="en-US"/>
          </a:p>
        </p:txBody>
      </p:sp>
      <p:sp>
        <p:nvSpPr>
          <p:cNvPr id="10" name="Shape 7"/>
          <p:cNvSpPr/>
          <p:nvPr/>
        </p:nvSpPr>
        <p:spPr>
          <a:xfrm>
            <a:off x="6629400" y="2148840"/>
            <a:ext cx="640080" cy="64008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6808622" y="2328062"/>
            <a:ext cx="281635" cy="281635"/>
          </a:xfrm>
          <a:prstGeom prst="rect">
            <a:avLst/>
          </a:prstGeom>
          <a:ln>
            <a:solidFill/>
          </a:ln>
        </p:spPr>
      </p:pic>
      <p:sp>
        <p:nvSpPr>
          <p:cNvPr id="12" name="Text 8"/>
          <p:cNvSpPr/>
          <p:nvPr/>
        </p:nvSpPr>
        <p:spPr>
          <a:xfrm>
            <a:off x="6629400" y="2971800"/>
            <a:ext cx="3931920" cy="1463040"/>
          </a:xfrm>
          <a:prstGeom prst="rect">
            <a:avLst/>
          </a:prstGeom>
          <a:noFill/>
          <a:ln>
            <a:solidFill/>
          </a:ln>
        </p:spPr>
        <p:txBody>
          <a:bodyPr wrap="square" lIns="0" tIns="0" rIns="0" bIns="0" rtlCol="0" anchor="t"/>
          <a:lstStyle/>
          <a:p>
            <a:pPr marL="0" indent="0">
              <a:lnSpc>
                <a:spcPct val="100000"/>
              </a:lnSpc>
              <a:buNone/>
            </a:pPr>
            <a:r>
              <a:rPr lang="en-US" sz="2600" b="1" dirty="0">
                <a:solidFill>
                  <a:srgbClr val="172033"/>
                </a:solidFill>
                <a:latin typeface="Georgia" pitchFamily="34" charset="0"/>
                <a:ea typeface="Georgia" pitchFamily="34" charset="-122"/>
                <a:cs typeface="Georgia" pitchFamily="34" charset="-120"/>
              </a:rPr>
              <a:t>Know people</a:t>
            </a:r>
            <a:endParaRPr lang="en-US" sz="2600" dirty="0"/>
          </a:p>
          <a:p>
            <a:pPr marL="0" indent="0">
              <a:lnSpc>
                <a:spcPct val="100000"/>
              </a:lnSpc>
              <a:buNone/>
            </a:pPr>
            <a:r>
              <a:rPr lang="en-US" sz="2600" b="1" dirty="0">
                <a:solidFill>
                  <a:srgbClr val="172033"/>
                </a:solidFill>
                <a:latin typeface="Georgia" pitchFamily="34" charset="0"/>
                <a:ea typeface="Georgia" pitchFamily="34" charset="-122"/>
                <a:cs typeface="Georgia" pitchFamily="34" charset="-120"/>
              </a:rPr>
              <a:t>to grow people</a:t>
            </a:r>
            <a:endParaRPr lang="en-US" sz="2600" dirty="0"/>
          </a:p>
        </p:txBody>
      </p:sp>
      <p:sp>
        <p:nvSpPr>
          <p:cNvPr id="13" name="Text 9"/>
          <p:cNvSpPr/>
          <p:nvPr/>
        </p:nvSpPr>
        <p:spPr>
          <a:xfrm>
            <a:off x="1280160" y="5120640"/>
            <a:ext cx="9601200" cy="548640"/>
          </a:xfrm>
          <a:prstGeom prst="rect">
            <a:avLst/>
          </a:prstGeom>
          <a:noFill/>
          <a:ln>
            <a:solidFill/>
          </a:ln>
        </p:spPr>
        <p:txBody>
          <a:bodyPr wrap="square" lIns="0" tIns="0" rIns="0" bIns="0" rtlCol="0" anchor="ctr"/>
          <a:lstStyle/>
          <a:p>
            <a:pPr marL="0" indent="0" algn="ctr">
              <a:buNone/>
            </a:pPr>
            <a:r>
              <a:rPr lang="en-US" sz="1600" i="1" dirty="0">
                <a:solidFill>
                  <a:srgbClr val="425066"/>
                </a:solidFill>
                <a:latin typeface="Calibri" pitchFamily="34" charset="0"/>
                <a:ea typeface="Calibri" pitchFamily="34" charset="-122"/>
                <a:cs typeface="Calibri" pitchFamily="34" charset="-120"/>
              </a:rPr>
              <a:t>Self-awareness is not a soft skill. It is the precondition for every other leadership capacity.</a:t>
            </a:r>
            <a:endParaRPr lang="en-US" sz="1600" dirty="0"/>
          </a:p>
        </p:txBody>
      </p:sp>
      <p:sp>
        <p:nvSpPr>
          <p:cNvPr id="15" name="Text 10"/>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6" name="Text 11"/>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CAPACITY</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Feedback &amp; coaching capacity</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600" i="1" dirty="0">
                <a:solidFill>
                  <a:srgbClr val="425066"/>
                </a:solidFill>
                <a:latin typeface="Calibri" pitchFamily="34" charset="0"/>
                <a:ea typeface="Calibri" pitchFamily="34" charset="-122"/>
                <a:cs typeface="Calibri" pitchFamily="34" charset="-120"/>
              </a:rPr>
              <a:t>The skills that turn authority into development.</a:t>
            </a:r>
            <a:endParaRPr lang="en-US" sz="1600" dirty="0"/>
          </a:p>
        </p:txBody>
      </p:sp>
      <p:sp>
        <p:nvSpPr>
          <p:cNvPr id="5" name="Shape 3"/>
          <p:cNvSpPr/>
          <p:nvPr/>
        </p:nvSpPr>
        <p:spPr>
          <a:xfrm>
            <a:off x="548640" y="22860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822960" y="2560320"/>
            <a:ext cx="640080" cy="64008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02182" y="2739542"/>
            <a:ext cx="281635" cy="281635"/>
          </a:xfrm>
          <a:prstGeom prst="rect">
            <a:avLst/>
          </a:prstGeom>
          <a:ln>
            <a:solidFill/>
          </a:ln>
        </p:spPr>
      </p:pic>
      <p:sp>
        <p:nvSpPr>
          <p:cNvPr id="8" name="Text 5"/>
          <p:cNvSpPr/>
          <p:nvPr/>
        </p:nvSpPr>
        <p:spPr>
          <a:xfrm>
            <a:off x="822960" y="32918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Leading &amp; Coaching Others</a:t>
            </a:r>
            <a:endParaRPr lang="en-US" sz="1600" dirty="0"/>
          </a:p>
        </p:txBody>
      </p:sp>
      <p:sp>
        <p:nvSpPr>
          <p:cNvPr id="9" name="Shape 6"/>
          <p:cNvSpPr/>
          <p:nvPr/>
        </p:nvSpPr>
        <p:spPr>
          <a:xfrm>
            <a:off x="4270248" y="22860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4544568" y="2560320"/>
            <a:ext cx="640080" cy="64008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4723790" y="2739542"/>
            <a:ext cx="281635" cy="281635"/>
          </a:xfrm>
          <a:prstGeom prst="rect">
            <a:avLst/>
          </a:prstGeom>
          <a:ln>
            <a:solidFill/>
          </a:ln>
        </p:spPr>
      </p:pic>
      <p:sp>
        <p:nvSpPr>
          <p:cNvPr id="12" name="Text 8"/>
          <p:cNvSpPr/>
          <p:nvPr/>
        </p:nvSpPr>
        <p:spPr>
          <a:xfrm>
            <a:off x="4544568" y="32918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Listen First</a:t>
            </a:r>
            <a:endParaRPr lang="en-US" sz="1600" dirty="0"/>
          </a:p>
        </p:txBody>
      </p:sp>
      <p:sp>
        <p:nvSpPr>
          <p:cNvPr id="13" name="Shape 9"/>
          <p:cNvSpPr/>
          <p:nvPr/>
        </p:nvSpPr>
        <p:spPr>
          <a:xfrm>
            <a:off x="7991856" y="22860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8266176" y="2560320"/>
            <a:ext cx="640080" cy="640080"/>
          </a:xfrm>
          <a:prstGeom prst="ellipse">
            <a:avLst/>
          </a:prstGeom>
          <a:solidFill>
            <a:srgbClr val="C7237E"/>
          </a:solidFill>
          <a:ln>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8445398" y="2739542"/>
            <a:ext cx="281635" cy="281635"/>
          </a:xfrm>
          <a:prstGeom prst="rect">
            <a:avLst/>
          </a:prstGeom>
          <a:ln>
            <a:solidFill/>
          </a:ln>
        </p:spPr>
      </p:pic>
      <p:sp>
        <p:nvSpPr>
          <p:cNvPr id="16" name="Text 11"/>
          <p:cNvSpPr/>
          <p:nvPr/>
        </p:nvSpPr>
        <p:spPr>
          <a:xfrm>
            <a:off x="8266176" y="32918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Reflective listening</a:t>
            </a:r>
            <a:endParaRPr lang="en-US" sz="1600" dirty="0"/>
          </a:p>
        </p:txBody>
      </p:sp>
      <p:sp>
        <p:nvSpPr>
          <p:cNvPr id="17" name="Shape 12"/>
          <p:cNvSpPr/>
          <p:nvPr/>
        </p:nvSpPr>
        <p:spPr>
          <a:xfrm>
            <a:off x="548640" y="41148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3"/>
          <p:cNvSpPr/>
          <p:nvPr/>
        </p:nvSpPr>
        <p:spPr>
          <a:xfrm>
            <a:off x="822960" y="4389120"/>
            <a:ext cx="640080" cy="640080"/>
          </a:xfrm>
          <a:prstGeom prst="ellipse">
            <a:avLst/>
          </a:prstGeom>
          <a:solidFill>
            <a:srgbClr val="E89A3B"/>
          </a:solidFill>
          <a:ln>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1002182" y="4568342"/>
            <a:ext cx="281635" cy="281635"/>
          </a:xfrm>
          <a:prstGeom prst="rect">
            <a:avLst/>
          </a:prstGeom>
          <a:ln>
            <a:solidFill/>
          </a:ln>
        </p:spPr>
      </p:pic>
      <p:sp>
        <p:nvSpPr>
          <p:cNvPr id="20" name="Text 14"/>
          <p:cNvSpPr/>
          <p:nvPr/>
        </p:nvSpPr>
        <p:spPr>
          <a:xfrm>
            <a:off x="822960" y="51206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Direct, specific feedback</a:t>
            </a:r>
            <a:endParaRPr lang="en-US" sz="1600" dirty="0"/>
          </a:p>
        </p:txBody>
      </p:sp>
      <p:sp>
        <p:nvSpPr>
          <p:cNvPr id="21" name="Shape 15"/>
          <p:cNvSpPr/>
          <p:nvPr/>
        </p:nvSpPr>
        <p:spPr>
          <a:xfrm>
            <a:off x="4270248" y="41148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16"/>
          <p:cNvSpPr/>
          <p:nvPr/>
        </p:nvSpPr>
        <p:spPr>
          <a:xfrm>
            <a:off x="4544568" y="4389120"/>
            <a:ext cx="640080" cy="640080"/>
          </a:xfrm>
          <a:prstGeom prst="ellipse">
            <a:avLst/>
          </a:prstGeom>
          <a:solidFill>
            <a:srgbClr val="179B8F"/>
          </a:solidFill>
          <a:ln>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4723790" y="4568342"/>
            <a:ext cx="281635" cy="281635"/>
          </a:xfrm>
          <a:prstGeom prst="rect">
            <a:avLst/>
          </a:prstGeom>
          <a:ln>
            <a:solidFill/>
          </a:ln>
        </p:spPr>
      </p:pic>
      <p:sp>
        <p:nvSpPr>
          <p:cNvPr id="24" name="Text 17"/>
          <p:cNvSpPr/>
          <p:nvPr/>
        </p:nvSpPr>
        <p:spPr>
          <a:xfrm>
            <a:off x="4544568" y="51206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Hard conversations</a:t>
            </a:r>
            <a:endParaRPr lang="en-US" sz="1600" dirty="0"/>
          </a:p>
        </p:txBody>
      </p:sp>
      <p:sp>
        <p:nvSpPr>
          <p:cNvPr id="25" name="Shape 18"/>
          <p:cNvSpPr/>
          <p:nvPr/>
        </p:nvSpPr>
        <p:spPr>
          <a:xfrm>
            <a:off x="7991856" y="4114800"/>
            <a:ext cx="3538728" cy="1645920"/>
          </a:xfrm>
          <a:prstGeom prst="roundRect">
            <a:avLst>
              <a:gd name="adj" fmla="val 666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19"/>
          <p:cNvSpPr/>
          <p:nvPr/>
        </p:nvSpPr>
        <p:spPr>
          <a:xfrm>
            <a:off x="8266176" y="4389120"/>
            <a:ext cx="640080" cy="640080"/>
          </a:xfrm>
          <a:prstGeom prst="ellipse">
            <a:avLst/>
          </a:prstGeom>
          <a:solidFill>
            <a:srgbClr val="7E3F8F"/>
          </a:solidFill>
          <a:ln>
            <a:solidFill/>
          </a:ln>
        </p:spPr>
        <p:txBody>
          <a:bodyPr/>
          <a:lstStyle/>
          <a:p>
            <a:endParaRPr lang="en-US"/>
          </a:p>
        </p:txBody>
      </p:sp>
      <p:pic>
        <p:nvPicPr>
          <p:cNvPr id="27" name="Image 5" descr="preencoded.png"/>
          <p:cNvPicPr>
            <a:picLocks noChangeAspect="1"/>
          </p:cNvPicPr>
          <p:nvPr/>
        </p:nvPicPr>
        <p:blipFill>
          <a:blip r:embed="rId8"/>
          <a:stretch>
            <a:fillRect/>
          </a:stretch>
        </p:blipFill>
        <p:spPr>
          <a:xfrm>
            <a:off x="8445398" y="4568342"/>
            <a:ext cx="281635" cy="281635"/>
          </a:xfrm>
          <a:prstGeom prst="rect">
            <a:avLst/>
          </a:prstGeom>
          <a:ln>
            <a:solidFill/>
          </a:ln>
        </p:spPr>
      </p:pic>
      <p:sp>
        <p:nvSpPr>
          <p:cNvPr id="28" name="Text 20"/>
          <p:cNvSpPr/>
          <p:nvPr/>
        </p:nvSpPr>
        <p:spPr>
          <a:xfrm>
            <a:off x="8266176" y="5120640"/>
            <a:ext cx="3017520" cy="548640"/>
          </a:xfrm>
          <a:prstGeom prst="rect">
            <a:avLst/>
          </a:prstGeom>
          <a:noFill/>
          <a:ln>
            <a:solidFill/>
          </a:ln>
        </p:spPr>
        <p:txBody>
          <a:bodyPr wrap="square" lIns="0" tIns="0" rIns="0" bIns="0" rtlCol="0" anchor="t"/>
          <a:lstStyle/>
          <a:p>
            <a:pPr marL="0" indent="0">
              <a:buNone/>
            </a:pPr>
            <a:r>
              <a:rPr lang="en-US" sz="1600" b="1" dirty="0">
                <a:solidFill>
                  <a:srgbClr val="172033"/>
                </a:solidFill>
                <a:latin typeface="Calibri" pitchFamily="34" charset="0"/>
                <a:ea typeface="Calibri" pitchFamily="34" charset="-122"/>
                <a:cs typeface="Calibri" pitchFamily="34" charset="-120"/>
              </a:rPr>
              <a:t>Coaching language</a:t>
            </a:r>
            <a:endParaRPr lang="en-US" sz="1600" dirty="0"/>
          </a:p>
        </p:txBody>
      </p:sp>
      <p:sp>
        <p:nvSpPr>
          <p:cNvPr id="30" name="Text 2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1" name="Text 2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DISCIPLINE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Speak up, not out</a:t>
            </a:r>
            <a:endParaRPr lang="en-US" sz="3100" dirty="0"/>
          </a:p>
        </p:txBody>
      </p:sp>
      <p:sp>
        <p:nvSpPr>
          <p:cNvPr id="4" name="Shape 2"/>
          <p:cNvSpPr/>
          <p:nvPr/>
        </p:nvSpPr>
        <p:spPr>
          <a:xfrm>
            <a:off x="548640" y="1828800"/>
            <a:ext cx="5440680" cy="2743200"/>
          </a:xfrm>
          <a:prstGeom prst="roundRect">
            <a:avLst>
              <a:gd name="adj" fmla="val 4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28800"/>
            <a:ext cx="64008" cy="2743200"/>
          </a:xfrm>
          <a:prstGeom prst="rect">
            <a:avLst/>
          </a:prstGeom>
          <a:solidFill>
            <a:srgbClr val="179B8F"/>
          </a:solidFill>
          <a:ln>
            <a:solidFill/>
          </a:ln>
        </p:spPr>
        <p:txBody>
          <a:bodyPr/>
          <a:lstStyle/>
          <a:p>
            <a:endParaRPr lang="en-US"/>
          </a:p>
        </p:txBody>
      </p:sp>
      <p:sp>
        <p:nvSpPr>
          <p:cNvPr id="6" name="Text 4"/>
          <p:cNvSpPr/>
          <p:nvPr/>
        </p:nvSpPr>
        <p:spPr>
          <a:xfrm>
            <a:off x="914400" y="2057400"/>
            <a:ext cx="4572000" cy="457200"/>
          </a:xfrm>
          <a:prstGeom prst="rect">
            <a:avLst/>
          </a:prstGeom>
          <a:noFill/>
          <a:ln>
            <a:solidFill/>
          </a:ln>
        </p:spPr>
        <p:txBody>
          <a:bodyPr wrap="square" lIns="0" tIns="0" rIns="0" bIns="0" rtlCol="0" anchor="ctr"/>
          <a:lstStyle/>
          <a:p>
            <a:pPr marL="0" indent="0">
              <a:buNone/>
            </a:pPr>
            <a:r>
              <a:rPr lang="en-US" sz="2000" b="1" dirty="0">
                <a:solidFill>
                  <a:srgbClr val="179B8F"/>
                </a:solidFill>
                <a:latin typeface="Georgia" pitchFamily="34" charset="0"/>
                <a:ea typeface="Georgia" pitchFamily="34" charset="-122"/>
                <a:cs typeface="Georgia" pitchFamily="34" charset="-120"/>
              </a:rPr>
              <a:t>Speak UP</a:t>
            </a:r>
            <a:endParaRPr lang="en-US" sz="2000" dirty="0"/>
          </a:p>
        </p:txBody>
      </p:sp>
      <p:sp>
        <p:nvSpPr>
          <p:cNvPr id="7" name="Text 5"/>
          <p:cNvSpPr/>
          <p:nvPr/>
        </p:nvSpPr>
        <p:spPr>
          <a:xfrm>
            <a:off x="914400" y="2606040"/>
            <a:ext cx="4754880" cy="1828800"/>
          </a:xfrm>
          <a:prstGeom prst="rect">
            <a:avLst/>
          </a:prstGeom>
          <a:noFill/>
          <a:ln>
            <a:solidFill/>
          </a:ln>
        </p:spPr>
        <p:txBody>
          <a:bodyPr wrap="square" lIns="0" tIns="0" rIns="0" bIns="0" rtlCol="0" anchor="t"/>
          <a:lstStyle/>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Go directly to the person involved</a:t>
            </a:r>
            <a:endParaRPr lang="en-US" sz="1500" dirty="0"/>
          </a:p>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Name your concern and ask for context</a:t>
            </a:r>
            <a:endParaRPr lang="en-US" sz="1500" dirty="0"/>
          </a:p>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Resolve at the lowest responsible level</a:t>
            </a:r>
            <a:endParaRPr lang="en-US" sz="1500" dirty="0"/>
          </a:p>
        </p:txBody>
      </p:sp>
      <p:sp>
        <p:nvSpPr>
          <p:cNvPr id="8" name="Shape 6"/>
          <p:cNvSpPr/>
          <p:nvPr/>
        </p:nvSpPr>
        <p:spPr>
          <a:xfrm>
            <a:off x="6199632" y="1828800"/>
            <a:ext cx="5440680" cy="2743200"/>
          </a:xfrm>
          <a:prstGeom prst="roundRect">
            <a:avLst>
              <a:gd name="adj" fmla="val 4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7"/>
          <p:cNvSpPr/>
          <p:nvPr/>
        </p:nvSpPr>
        <p:spPr>
          <a:xfrm>
            <a:off x="6199632" y="1828800"/>
            <a:ext cx="64008" cy="2743200"/>
          </a:xfrm>
          <a:prstGeom prst="rect">
            <a:avLst/>
          </a:prstGeom>
          <a:solidFill>
            <a:srgbClr val="E89A3B"/>
          </a:solidFill>
          <a:ln>
            <a:solidFill/>
          </a:ln>
        </p:spPr>
        <p:txBody>
          <a:bodyPr/>
          <a:lstStyle/>
          <a:p>
            <a:endParaRPr lang="en-US"/>
          </a:p>
        </p:txBody>
      </p:sp>
      <p:sp>
        <p:nvSpPr>
          <p:cNvPr id="10" name="Text 8"/>
          <p:cNvSpPr/>
          <p:nvPr/>
        </p:nvSpPr>
        <p:spPr>
          <a:xfrm>
            <a:off x="6565392" y="2057400"/>
            <a:ext cx="4572000" cy="457200"/>
          </a:xfrm>
          <a:prstGeom prst="rect">
            <a:avLst/>
          </a:prstGeom>
          <a:noFill/>
          <a:ln>
            <a:solidFill/>
          </a:ln>
        </p:spPr>
        <p:txBody>
          <a:bodyPr wrap="square" lIns="0" tIns="0" rIns="0" bIns="0" rtlCol="0" anchor="ctr"/>
          <a:lstStyle/>
          <a:p>
            <a:pPr marL="0" indent="0">
              <a:buNone/>
            </a:pPr>
            <a:r>
              <a:rPr lang="en-US" sz="2000" b="1" dirty="0">
                <a:solidFill>
                  <a:srgbClr val="A4590A"/>
                </a:solidFill>
                <a:latin typeface="Georgia" pitchFamily="34" charset="0"/>
                <a:ea typeface="Georgia" pitchFamily="34" charset="-122"/>
                <a:cs typeface="Georgia" pitchFamily="34" charset="-120"/>
              </a:rPr>
              <a:t>Speak OUT</a:t>
            </a:r>
            <a:endParaRPr lang="en-US" sz="2000" dirty="0"/>
          </a:p>
        </p:txBody>
      </p:sp>
      <p:sp>
        <p:nvSpPr>
          <p:cNvPr id="11" name="Text 9"/>
          <p:cNvSpPr/>
          <p:nvPr/>
        </p:nvSpPr>
        <p:spPr>
          <a:xfrm>
            <a:off x="6565392" y="2606040"/>
            <a:ext cx="4754880" cy="1828800"/>
          </a:xfrm>
          <a:prstGeom prst="rect">
            <a:avLst/>
          </a:prstGeom>
          <a:noFill/>
          <a:ln>
            <a:solidFill/>
          </a:ln>
        </p:spPr>
        <p:txBody>
          <a:bodyPr wrap="square" lIns="0" tIns="0" rIns="0" bIns="0" rtlCol="0" anchor="t"/>
          <a:lstStyle/>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Build narratives from incomplete information</a:t>
            </a:r>
            <a:endParaRPr lang="en-US" sz="1500" dirty="0"/>
          </a:p>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Create side conversations and triangulation</a:t>
            </a:r>
            <a:endParaRPr lang="en-US" sz="1500" dirty="0"/>
          </a:p>
          <a:p>
            <a:pPr marL="177800" indent="-177800">
              <a:spcAft>
                <a:spcPts val="1200"/>
              </a:spcAft>
              <a:buSzPct val="100000"/>
              <a:buChar char="•"/>
            </a:pPr>
            <a:r>
              <a:rPr lang="en-US" sz="1500" dirty="0">
                <a:solidFill>
                  <a:srgbClr val="425066"/>
                </a:solidFill>
                <a:latin typeface="Calibri" pitchFamily="34" charset="0"/>
                <a:ea typeface="Calibri" pitchFamily="34" charset="-122"/>
                <a:cs typeface="Calibri" pitchFamily="34" charset="-120"/>
              </a:rPr>
              <a:t>Spread assumptions instead of checking them</a:t>
            </a:r>
            <a:endParaRPr lang="en-US" sz="1500" dirty="0"/>
          </a:p>
        </p:txBody>
      </p:sp>
      <p:sp>
        <p:nvSpPr>
          <p:cNvPr id="12" name="Shape 10"/>
          <p:cNvSpPr/>
          <p:nvPr/>
        </p:nvSpPr>
        <p:spPr>
          <a:xfrm>
            <a:off x="548640" y="4800600"/>
            <a:ext cx="11091672" cy="1280160"/>
          </a:xfrm>
          <a:prstGeom prst="roundRect">
            <a:avLst>
              <a:gd name="adj" fmla="val 857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1"/>
          <p:cNvSpPr/>
          <p:nvPr/>
        </p:nvSpPr>
        <p:spPr>
          <a:xfrm>
            <a:off x="868680" y="5120640"/>
            <a:ext cx="640080" cy="640080"/>
          </a:xfrm>
          <a:prstGeom prst="ellipse">
            <a:avLst/>
          </a:prstGeom>
          <a:solidFill>
            <a:srgbClr val="179B8F"/>
          </a:solidFill>
          <a:ln>
            <a:solidFill/>
          </a:ln>
        </p:spPr>
        <p:txBody>
          <a:bodyPr/>
          <a:lstStyle/>
          <a:p>
            <a:endParaRPr lang="en-US"/>
          </a:p>
        </p:txBody>
      </p:sp>
      <p:pic>
        <p:nvPicPr>
          <p:cNvPr id="14" name="Image 0" descr="preencoded.png"/>
          <p:cNvPicPr>
            <a:picLocks noChangeAspect="1"/>
          </p:cNvPicPr>
          <p:nvPr/>
        </p:nvPicPr>
        <p:blipFill>
          <a:blip r:embed="rId3"/>
          <a:stretch>
            <a:fillRect/>
          </a:stretch>
        </p:blipFill>
        <p:spPr>
          <a:xfrm>
            <a:off x="1047902" y="5299862"/>
            <a:ext cx="281635" cy="281635"/>
          </a:xfrm>
          <a:prstGeom prst="rect">
            <a:avLst/>
          </a:prstGeom>
          <a:ln>
            <a:solidFill/>
          </a:ln>
        </p:spPr>
      </p:pic>
      <p:sp>
        <p:nvSpPr>
          <p:cNvPr id="15" name="Text 12"/>
          <p:cNvSpPr/>
          <p:nvPr/>
        </p:nvSpPr>
        <p:spPr>
          <a:xfrm>
            <a:off x="1691640" y="4800600"/>
            <a:ext cx="9601200" cy="1280160"/>
          </a:xfrm>
          <a:prstGeom prst="rect">
            <a:avLst/>
          </a:prstGeom>
          <a:noFill/>
          <a:ln>
            <a:solidFill/>
          </a:ln>
        </p:spPr>
        <p:txBody>
          <a:bodyPr wrap="square" lIns="0" tIns="0" rIns="0" bIns="0" rtlCol="0" anchor="ctr"/>
          <a:lstStyle/>
          <a:p>
            <a:pPr marL="0" indent="0">
              <a:buNone/>
            </a:pPr>
            <a:r>
              <a:rPr lang="en-US" sz="1500" b="1" dirty="0">
                <a:solidFill>
                  <a:srgbClr val="179B8F"/>
                </a:solidFill>
                <a:latin typeface="Calibri" pitchFamily="34" charset="0"/>
                <a:ea typeface="Calibri" pitchFamily="34" charset="-122"/>
                <a:cs typeface="Calibri" pitchFamily="34" charset="-120"/>
              </a:rPr>
              <a:t>Important exception:  </a:t>
            </a:r>
            <a:r>
              <a:rPr lang="en-US" sz="1500" dirty="0">
                <a:solidFill>
                  <a:srgbClr val="425066"/>
                </a:solidFill>
                <a:latin typeface="Calibri" pitchFamily="34" charset="0"/>
                <a:ea typeface="Calibri" pitchFamily="34" charset="-122"/>
                <a:cs typeface="Calibri" pitchFamily="34" charset="-120"/>
              </a:rPr>
              <a:t>Safety, ethics, harassment, retaliation, or other serious concerns should not be handled one-to-one — escalate them through the appropriate channel.</a:t>
            </a:r>
            <a:endParaRPr lang="en-US" sz="1500" dirty="0"/>
          </a:p>
        </p:txBody>
      </p:sp>
      <p:sp>
        <p:nvSpPr>
          <p:cNvPr id="17"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8"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A snapshot is not the full story</a:t>
            </a:r>
            <a:endParaRPr lang="en-US" sz="3100" dirty="0"/>
          </a:p>
        </p:txBody>
      </p:sp>
      <p:sp>
        <p:nvSpPr>
          <p:cNvPr id="4" name="Shape 2"/>
          <p:cNvSpPr/>
          <p:nvPr/>
        </p:nvSpPr>
        <p:spPr>
          <a:xfrm>
            <a:off x="548640" y="1920240"/>
            <a:ext cx="5029200"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920240"/>
            <a:ext cx="64008" cy="3657600"/>
          </a:xfrm>
          <a:prstGeom prst="rect">
            <a:avLst/>
          </a:prstGeom>
          <a:solidFill>
            <a:srgbClr val="E89A3B"/>
          </a:solidFill>
          <a:ln>
            <a:solidFill/>
          </a:ln>
        </p:spPr>
        <p:txBody>
          <a:bodyPr/>
          <a:lstStyle/>
          <a:p>
            <a:endParaRPr lang="en-US"/>
          </a:p>
        </p:txBody>
      </p:sp>
      <p:sp>
        <p:nvSpPr>
          <p:cNvPr id="6" name="Shape 4"/>
          <p:cNvSpPr/>
          <p:nvPr/>
        </p:nvSpPr>
        <p:spPr>
          <a:xfrm>
            <a:off x="914400" y="2286000"/>
            <a:ext cx="731520" cy="731520"/>
          </a:xfrm>
          <a:prstGeom prst="ellipse">
            <a:avLst/>
          </a:prstGeom>
          <a:solidFill>
            <a:srgbClr val="E89A3B"/>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119226" y="2490826"/>
            <a:ext cx="321869" cy="321869"/>
          </a:xfrm>
          <a:prstGeom prst="rect">
            <a:avLst/>
          </a:prstGeom>
          <a:ln>
            <a:solidFill/>
          </a:ln>
        </p:spPr>
      </p:pic>
      <p:sp>
        <p:nvSpPr>
          <p:cNvPr id="8" name="Text 5"/>
          <p:cNvSpPr/>
          <p:nvPr/>
        </p:nvSpPr>
        <p:spPr>
          <a:xfrm>
            <a:off x="1920240" y="2286000"/>
            <a:ext cx="3474720" cy="73152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The snapshot</a:t>
            </a:r>
            <a:endParaRPr lang="en-US" sz="1800" dirty="0"/>
          </a:p>
        </p:txBody>
      </p:sp>
      <p:sp>
        <p:nvSpPr>
          <p:cNvPr id="9" name="Text 6"/>
          <p:cNvSpPr/>
          <p:nvPr/>
        </p:nvSpPr>
        <p:spPr>
          <a:xfrm>
            <a:off x="914400" y="3291840"/>
            <a:ext cx="4389120" cy="914400"/>
          </a:xfrm>
          <a:prstGeom prst="rect">
            <a:avLst/>
          </a:prstGeom>
          <a:noFill/>
          <a:ln>
            <a:solidFill/>
          </a:ln>
        </p:spPr>
        <p:txBody>
          <a:bodyPr wrap="square" lIns="0" tIns="0" rIns="0" bIns="0" rtlCol="0" anchor="t"/>
          <a:lstStyle/>
          <a:p>
            <a:pPr marL="0" indent="0">
              <a:buNone/>
            </a:pPr>
            <a:r>
              <a:rPr lang="en-US" sz="1600" dirty="0">
                <a:solidFill>
                  <a:srgbClr val="425066"/>
                </a:solidFill>
                <a:latin typeface="Calibri" pitchFamily="34" charset="0"/>
                <a:ea typeface="Calibri" pitchFamily="34" charset="-122"/>
                <a:cs typeface="Calibri" pitchFamily="34" charset="-120"/>
              </a:rPr>
              <a:t>One observed moment. A missed deadline. A flat affect in a meeting. A short reply.</a:t>
            </a:r>
            <a:endParaRPr lang="en-US" sz="1600" dirty="0"/>
          </a:p>
        </p:txBody>
      </p:sp>
      <p:sp>
        <p:nvSpPr>
          <p:cNvPr id="10" name="Text 7"/>
          <p:cNvSpPr/>
          <p:nvPr/>
        </p:nvSpPr>
        <p:spPr>
          <a:xfrm>
            <a:off x="914400" y="4297680"/>
            <a:ext cx="4480560" cy="1097280"/>
          </a:xfrm>
          <a:prstGeom prst="rect">
            <a:avLst/>
          </a:prstGeom>
          <a:noFill/>
          <a:ln>
            <a:solidFill/>
          </a:ln>
        </p:spPr>
        <p:txBody>
          <a:bodyPr wrap="square" lIns="0" tIns="0" rIns="0" bIns="0" rtlCol="0" anchor="t"/>
          <a:lstStyle/>
          <a:p>
            <a:pPr marL="0" indent="0">
              <a:buNone/>
            </a:pPr>
            <a:r>
              <a:rPr lang="en-US" sz="1600" b="1" i="1" dirty="0">
                <a:solidFill>
                  <a:srgbClr val="A4590A"/>
                </a:solidFill>
                <a:latin typeface="Calibri" pitchFamily="34" charset="0"/>
                <a:ea typeface="Calibri" pitchFamily="34" charset="-122"/>
                <a:cs typeface="Calibri" pitchFamily="34" charset="-120"/>
              </a:rPr>
              <a:t>Repeated observation without conversation creates dangerous certainty.</a:t>
            </a:r>
            <a:endParaRPr lang="en-US" sz="1600" dirty="0"/>
          </a:p>
        </p:txBody>
      </p:sp>
      <p:sp>
        <p:nvSpPr>
          <p:cNvPr id="11" name="Shape 8"/>
          <p:cNvSpPr/>
          <p:nvPr/>
        </p:nvSpPr>
        <p:spPr>
          <a:xfrm>
            <a:off x="5788152" y="1920240"/>
            <a:ext cx="5852160"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2" name="Shape 9"/>
          <p:cNvSpPr/>
          <p:nvPr/>
        </p:nvSpPr>
        <p:spPr>
          <a:xfrm>
            <a:off x="5788152" y="1920240"/>
            <a:ext cx="64008" cy="3657600"/>
          </a:xfrm>
          <a:prstGeom prst="rect">
            <a:avLst/>
          </a:prstGeom>
          <a:solidFill>
            <a:srgbClr val="179B8F"/>
          </a:solidFill>
          <a:ln>
            <a:solidFill/>
          </a:ln>
        </p:spPr>
        <p:txBody>
          <a:bodyPr/>
          <a:lstStyle/>
          <a:p>
            <a:endParaRPr lang="en-US"/>
          </a:p>
        </p:txBody>
      </p:sp>
      <p:sp>
        <p:nvSpPr>
          <p:cNvPr id="13" name="Shape 10"/>
          <p:cNvSpPr/>
          <p:nvPr/>
        </p:nvSpPr>
        <p:spPr>
          <a:xfrm>
            <a:off x="6153912" y="2286000"/>
            <a:ext cx="731520" cy="731520"/>
          </a:xfrm>
          <a:prstGeom prst="ellipse">
            <a:avLst/>
          </a:prstGeom>
          <a:solidFill>
            <a:srgbClr val="179B8F"/>
          </a:solidFill>
          <a:ln>
            <a:solidFill/>
          </a:ln>
        </p:spPr>
        <p:txBody>
          <a:bodyPr/>
          <a:lstStyle/>
          <a:p>
            <a:endParaRPr lang="en-US"/>
          </a:p>
        </p:txBody>
      </p:sp>
      <p:pic>
        <p:nvPicPr>
          <p:cNvPr id="14" name="Image 1" descr="preencoded.png"/>
          <p:cNvPicPr>
            <a:picLocks noChangeAspect="1"/>
          </p:cNvPicPr>
          <p:nvPr/>
        </p:nvPicPr>
        <p:blipFill>
          <a:blip r:embed="rId4"/>
          <a:stretch>
            <a:fillRect/>
          </a:stretch>
        </p:blipFill>
        <p:spPr>
          <a:xfrm>
            <a:off x="6358738" y="2490826"/>
            <a:ext cx="321869" cy="321869"/>
          </a:xfrm>
          <a:prstGeom prst="rect">
            <a:avLst/>
          </a:prstGeom>
          <a:ln>
            <a:solidFill/>
          </a:ln>
        </p:spPr>
      </p:pic>
      <p:sp>
        <p:nvSpPr>
          <p:cNvPr id="15" name="Text 11"/>
          <p:cNvSpPr/>
          <p:nvPr/>
        </p:nvSpPr>
        <p:spPr>
          <a:xfrm>
            <a:off x="7159752" y="2286000"/>
            <a:ext cx="4114800" cy="73152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The full story</a:t>
            </a:r>
            <a:endParaRPr lang="en-US" sz="1800" dirty="0"/>
          </a:p>
        </p:txBody>
      </p:sp>
      <p:sp>
        <p:nvSpPr>
          <p:cNvPr id="16" name="Text 12"/>
          <p:cNvSpPr/>
          <p:nvPr/>
        </p:nvSpPr>
        <p:spPr>
          <a:xfrm>
            <a:off x="6153912" y="3291840"/>
            <a:ext cx="5212080" cy="2103120"/>
          </a:xfrm>
          <a:prstGeom prst="rect">
            <a:avLst/>
          </a:prstGeom>
          <a:noFill/>
          <a:ln>
            <a:solidFill/>
          </a:ln>
        </p:spPr>
        <p:txBody>
          <a:bodyPr wrap="square" lIns="0" tIns="0" rIns="0" bIns="0" rtlCol="0" anchor="t"/>
          <a:lstStyle/>
          <a:p>
            <a:pPr marL="177800" indent="-177800">
              <a:spcAft>
                <a:spcPts val="1200"/>
              </a:spcAft>
              <a:buSzPct val="100000"/>
              <a:buChar char="•"/>
            </a:pPr>
            <a:r>
              <a:rPr lang="en-US" sz="1600" dirty="0">
                <a:solidFill>
                  <a:srgbClr val="425066"/>
                </a:solidFill>
                <a:latin typeface="Calibri" pitchFamily="34" charset="0"/>
                <a:ea typeface="Calibri" pitchFamily="34" charset="-122"/>
                <a:cs typeface="Calibri" pitchFamily="34" charset="-120"/>
              </a:rPr>
              <a:t>What context surrounds the moment?</a:t>
            </a:r>
            <a:endParaRPr lang="en-US" sz="1600" dirty="0"/>
          </a:p>
          <a:p>
            <a:pPr marL="177800" indent="-177800">
              <a:spcAft>
                <a:spcPts val="1200"/>
              </a:spcAft>
              <a:buSzPct val="100000"/>
              <a:buChar char="•"/>
            </a:pPr>
            <a:r>
              <a:rPr lang="en-US" sz="1600" dirty="0">
                <a:solidFill>
                  <a:srgbClr val="425066"/>
                </a:solidFill>
                <a:latin typeface="Calibri" pitchFamily="34" charset="0"/>
                <a:ea typeface="Calibri" pitchFamily="34" charset="-122"/>
                <a:cs typeface="Calibri" pitchFamily="34" charset="-120"/>
              </a:rPr>
              <a:t>What has changed for this person recently?</a:t>
            </a:r>
            <a:endParaRPr lang="en-US" sz="1600" dirty="0"/>
          </a:p>
          <a:p>
            <a:pPr marL="177800" indent="-177800">
              <a:spcAft>
                <a:spcPts val="1200"/>
              </a:spcAft>
              <a:buSzPct val="100000"/>
              <a:buChar char="•"/>
            </a:pPr>
            <a:r>
              <a:rPr lang="en-US" sz="1600" dirty="0">
                <a:solidFill>
                  <a:srgbClr val="425066"/>
                </a:solidFill>
                <a:latin typeface="Calibri" pitchFamily="34" charset="0"/>
                <a:ea typeface="Calibri" pitchFamily="34" charset="-122"/>
                <a:cs typeface="Calibri" pitchFamily="34" charset="-120"/>
              </a:rPr>
              <a:t>What might I be misreading from the outside?</a:t>
            </a:r>
            <a:endParaRPr lang="en-US" sz="1600" dirty="0"/>
          </a:p>
          <a:p>
            <a:pPr marL="177800" indent="-177800">
              <a:spcAft>
                <a:spcPts val="1200"/>
              </a:spcAft>
              <a:buSzPct val="100000"/>
              <a:buChar char="•"/>
            </a:pPr>
            <a:r>
              <a:rPr lang="en-US" sz="1600" dirty="0">
                <a:solidFill>
                  <a:srgbClr val="425066"/>
                </a:solidFill>
                <a:latin typeface="Calibri" pitchFamily="34" charset="0"/>
                <a:ea typeface="Calibri" pitchFamily="34" charset="-122"/>
                <a:cs typeface="Calibri" pitchFamily="34" charset="-120"/>
              </a:rPr>
              <a:t>Have I asked — or only observed?</a:t>
            </a:r>
            <a:endParaRPr lang="en-US" sz="1600" dirty="0"/>
          </a:p>
        </p:txBody>
      </p:sp>
      <p:sp>
        <p:nvSpPr>
          <p:cNvPr id="18"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9"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ACTIVITY</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Hard conversation practice</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Pair up. Use a real nonprofit scenario. Walk the five moves — then switch roles.</a:t>
            </a:r>
            <a:endParaRPr lang="en-US" sz="1600" dirty="0"/>
          </a:p>
        </p:txBody>
      </p:sp>
      <p:sp>
        <p:nvSpPr>
          <p:cNvPr id="5" name="Shape 3"/>
          <p:cNvSpPr/>
          <p:nvPr/>
        </p:nvSpPr>
        <p:spPr>
          <a:xfrm>
            <a:off x="544068" y="2286000"/>
            <a:ext cx="2103120" cy="246888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1252728" y="2560320"/>
            <a:ext cx="685800" cy="685800"/>
          </a:xfrm>
          <a:prstGeom prst="ellipse">
            <a:avLst/>
          </a:prstGeom>
          <a:solidFill>
            <a:srgbClr val="179B8F"/>
          </a:solidFill>
          <a:ln>
            <a:solidFill/>
          </a:ln>
        </p:spPr>
        <p:txBody>
          <a:bodyPr/>
          <a:lstStyle/>
          <a:p>
            <a:endParaRPr lang="en-US"/>
          </a:p>
        </p:txBody>
      </p:sp>
      <p:sp>
        <p:nvSpPr>
          <p:cNvPr id="7" name="Text 5"/>
          <p:cNvSpPr/>
          <p:nvPr/>
        </p:nvSpPr>
        <p:spPr>
          <a:xfrm>
            <a:off x="1252728" y="2560320"/>
            <a:ext cx="685800" cy="685800"/>
          </a:xfrm>
          <a:prstGeom prst="rect">
            <a:avLst/>
          </a:prstGeom>
          <a:noFill/>
          <a:ln>
            <a:solidFill/>
          </a:ln>
        </p:spPr>
        <p:txBody>
          <a:bodyPr wrap="square" lIns="0" tIns="0" rIns="0" bIns="0" rtlCol="0" anchor="ctr"/>
          <a:lstStyle/>
          <a:p>
            <a:pPr marL="0" indent="0" algn="ctr">
              <a:buNone/>
            </a:pPr>
            <a:r>
              <a:rPr lang="en-US" sz="2600" b="1" dirty="0">
                <a:solidFill>
                  <a:srgbClr val="172033"/>
                </a:solidFill>
                <a:latin typeface="Georgia" pitchFamily="34" charset="0"/>
                <a:ea typeface="Georgia" pitchFamily="34" charset="-122"/>
                <a:cs typeface="Georgia" pitchFamily="34" charset="-120"/>
              </a:rPr>
              <a:t>1</a:t>
            </a:r>
            <a:endParaRPr lang="en-US" sz="2600" dirty="0"/>
          </a:p>
        </p:txBody>
      </p:sp>
      <p:sp>
        <p:nvSpPr>
          <p:cNvPr id="8" name="Text 6"/>
          <p:cNvSpPr/>
          <p:nvPr/>
        </p:nvSpPr>
        <p:spPr>
          <a:xfrm>
            <a:off x="681228" y="3429000"/>
            <a:ext cx="1828800" cy="1188720"/>
          </a:xfrm>
          <a:prstGeom prst="rect">
            <a:avLst/>
          </a:prstGeom>
          <a:noFill/>
          <a:ln>
            <a:solidFill/>
          </a:ln>
        </p:spPr>
        <p:txBody>
          <a:bodyPr wrap="square" lIns="0" tIns="0" rIns="0" bIns="0" rtlCol="0" anchor="t"/>
          <a:lstStyle/>
          <a:p>
            <a:pPr marL="0" indent="0" algn="ctr">
              <a:buNone/>
            </a:pPr>
            <a:r>
              <a:rPr lang="en-US" sz="1600" b="1" dirty="0">
                <a:solidFill>
                  <a:srgbClr val="172033"/>
                </a:solidFill>
                <a:latin typeface="Calibri" pitchFamily="34" charset="0"/>
                <a:ea typeface="Calibri" pitchFamily="34" charset="-122"/>
                <a:cs typeface="Calibri" pitchFamily="34" charset="-120"/>
              </a:rPr>
              <a:t>Clarify the concern</a:t>
            </a:r>
            <a:endParaRPr lang="en-US" sz="1600" dirty="0"/>
          </a:p>
        </p:txBody>
      </p:sp>
      <p:sp>
        <p:nvSpPr>
          <p:cNvPr id="9" name="Text 7"/>
          <p:cNvSpPr/>
          <p:nvPr/>
        </p:nvSpPr>
        <p:spPr>
          <a:xfrm>
            <a:off x="2592324" y="2788920"/>
            <a:ext cx="256032" cy="457200"/>
          </a:xfrm>
          <a:prstGeom prst="rect">
            <a:avLst/>
          </a:prstGeom>
          <a:noFill/>
          <a:ln>
            <a:solidFill/>
          </a:ln>
        </p:spPr>
        <p:txBody>
          <a:bodyPr wrap="square" lIns="0" tIns="0" rIns="0" bIns="0" rtlCol="0" anchor="ctr"/>
          <a:lstStyle/>
          <a:p>
            <a:pPr marL="0" indent="0" algn="ctr">
              <a:buNone/>
            </a:pPr>
            <a:r>
              <a:rPr lang="en-US" sz="1600" b="1" dirty="0">
                <a:solidFill>
                  <a:srgbClr val="179B8F"/>
                </a:solidFill>
                <a:latin typeface="Calibri" pitchFamily="34" charset="0"/>
                <a:ea typeface="Calibri" pitchFamily="34" charset="-122"/>
                <a:cs typeface="Calibri" pitchFamily="34" charset="-120"/>
              </a:rPr>
              <a:t>→</a:t>
            </a:r>
            <a:endParaRPr lang="en-US" sz="1600" dirty="0"/>
          </a:p>
        </p:txBody>
      </p:sp>
      <p:sp>
        <p:nvSpPr>
          <p:cNvPr id="10" name="Shape 8"/>
          <p:cNvSpPr/>
          <p:nvPr/>
        </p:nvSpPr>
        <p:spPr>
          <a:xfrm>
            <a:off x="2793492" y="2286000"/>
            <a:ext cx="2103120" cy="246888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9"/>
          <p:cNvSpPr/>
          <p:nvPr/>
        </p:nvSpPr>
        <p:spPr>
          <a:xfrm>
            <a:off x="3502152" y="2560320"/>
            <a:ext cx="685800" cy="685800"/>
          </a:xfrm>
          <a:prstGeom prst="ellipse">
            <a:avLst/>
          </a:prstGeom>
          <a:solidFill>
            <a:srgbClr val="179B8F"/>
          </a:solidFill>
          <a:ln>
            <a:solidFill/>
          </a:ln>
        </p:spPr>
        <p:txBody>
          <a:bodyPr/>
          <a:lstStyle/>
          <a:p>
            <a:endParaRPr lang="en-US"/>
          </a:p>
        </p:txBody>
      </p:sp>
      <p:sp>
        <p:nvSpPr>
          <p:cNvPr id="12" name="Text 10"/>
          <p:cNvSpPr/>
          <p:nvPr/>
        </p:nvSpPr>
        <p:spPr>
          <a:xfrm>
            <a:off x="3502152" y="2560320"/>
            <a:ext cx="685800" cy="685800"/>
          </a:xfrm>
          <a:prstGeom prst="rect">
            <a:avLst/>
          </a:prstGeom>
          <a:noFill/>
          <a:ln>
            <a:solidFill/>
          </a:ln>
        </p:spPr>
        <p:txBody>
          <a:bodyPr wrap="square" lIns="0" tIns="0" rIns="0" bIns="0" rtlCol="0" anchor="ctr"/>
          <a:lstStyle/>
          <a:p>
            <a:pPr marL="0" indent="0" algn="ctr">
              <a:buNone/>
            </a:pPr>
            <a:r>
              <a:rPr lang="en-US" sz="2600" b="1" dirty="0">
                <a:solidFill>
                  <a:srgbClr val="172033"/>
                </a:solidFill>
                <a:latin typeface="Georgia" pitchFamily="34" charset="0"/>
                <a:ea typeface="Georgia" pitchFamily="34" charset="-122"/>
                <a:cs typeface="Georgia" pitchFamily="34" charset="-120"/>
              </a:rPr>
              <a:t>2</a:t>
            </a:r>
            <a:endParaRPr lang="en-US" sz="2600" dirty="0"/>
          </a:p>
        </p:txBody>
      </p:sp>
      <p:sp>
        <p:nvSpPr>
          <p:cNvPr id="13" name="Text 11"/>
          <p:cNvSpPr/>
          <p:nvPr/>
        </p:nvSpPr>
        <p:spPr>
          <a:xfrm>
            <a:off x="2930652" y="3429000"/>
            <a:ext cx="1828800" cy="1188720"/>
          </a:xfrm>
          <a:prstGeom prst="rect">
            <a:avLst/>
          </a:prstGeom>
          <a:noFill/>
          <a:ln>
            <a:solidFill/>
          </a:ln>
        </p:spPr>
        <p:txBody>
          <a:bodyPr wrap="square" lIns="0" tIns="0" rIns="0" bIns="0" rtlCol="0" anchor="t"/>
          <a:lstStyle/>
          <a:p>
            <a:pPr marL="0" indent="0" algn="ctr">
              <a:buNone/>
            </a:pPr>
            <a:r>
              <a:rPr lang="en-US" sz="1600" b="1" dirty="0">
                <a:solidFill>
                  <a:srgbClr val="172033"/>
                </a:solidFill>
                <a:latin typeface="Calibri" pitchFamily="34" charset="0"/>
                <a:ea typeface="Calibri" pitchFamily="34" charset="-122"/>
                <a:cs typeface="Calibri" pitchFamily="34" charset="-120"/>
              </a:rPr>
              <a:t>Ask questions</a:t>
            </a:r>
            <a:endParaRPr lang="en-US" sz="1600" dirty="0"/>
          </a:p>
        </p:txBody>
      </p:sp>
      <p:sp>
        <p:nvSpPr>
          <p:cNvPr id="14" name="Text 12"/>
          <p:cNvSpPr/>
          <p:nvPr/>
        </p:nvSpPr>
        <p:spPr>
          <a:xfrm>
            <a:off x="4841748" y="2788920"/>
            <a:ext cx="256032" cy="457200"/>
          </a:xfrm>
          <a:prstGeom prst="rect">
            <a:avLst/>
          </a:prstGeom>
          <a:noFill/>
          <a:ln>
            <a:solidFill/>
          </a:ln>
        </p:spPr>
        <p:txBody>
          <a:bodyPr wrap="square" lIns="0" tIns="0" rIns="0" bIns="0" rtlCol="0" anchor="ctr"/>
          <a:lstStyle/>
          <a:p>
            <a:pPr marL="0" indent="0" algn="ctr">
              <a:buNone/>
            </a:pPr>
            <a:r>
              <a:rPr lang="en-US" sz="1600" b="1" dirty="0">
                <a:solidFill>
                  <a:srgbClr val="179B8F"/>
                </a:solidFill>
                <a:latin typeface="Calibri" pitchFamily="34" charset="0"/>
                <a:ea typeface="Calibri" pitchFamily="34" charset="-122"/>
                <a:cs typeface="Calibri" pitchFamily="34" charset="-120"/>
              </a:rPr>
              <a:t>→</a:t>
            </a:r>
            <a:endParaRPr lang="en-US" sz="1600" dirty="0"/>
          </a:p>
        </p:txBody>
      </p:sp>
      <p:sp>
        <p:nvSpPr>
          <p:cNvPr id="15" name="Shape 13"/>
          <p:cNvSpPr/>
          <p:nvPr/>
        </p:nvSpPr>
        <p:spPr>
          <a:xfrm>
            <a:off x="5042916" y="2286000"/>
            <a:ext cx="2103120" cy="246888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6" name="Shape 14"/>
          <p:cNvSpPr/>
          <p:nvPr/>
        </p:nvSpPr>
        <p:spPr>
          <a:xfrm>
            <a:off x="5751576" y="2560320"/>
            <a:ext cx="685800" cy="685800"/>
          </a:xfrm>
          <a:prstGeom prst="ellipse">
            <a:avLst/>
          </a:prstGeom>
          <a:solidFill>
            <a:srgbClr val="E89A3B"/>
          </a:solidFill>
          <a:ln>
            <a:solidFill/>
          </a:ln>
        </p:spPr>
        <p:txBody>
          <a:bodyPr/>
          <a:lstStyle/>
          <a:p>
            <a:endParaRPr lang="en-US"/>
          </a:p>
        </p:txBody>
      </p:sp>
      <p:sp>
        <p:nvSpPr>
          <p:cNvPr id="17" name="Text 15"/>
          <p:cNvSpPr/>
          <p:nvPr/>
        </p:nvSpPr>
        <p:spPr>
          <a:xfrm>
            <a:off x="5751576" y="2560320"/>
            <a:ext cx="685800" cy="685800"/>
          </a:xfrm>
          <a:prstGeom prst="rect">
            <a:avLst/>
          </a:prstGeom>
          <a:noFill/>
          <a:ln>
            <a:solidFill/>
          </a:ln>
        </p:spPr>
        <p:txBody>
          <a:bodyPr wrap="square" lIns="0" tIns="0" rIns="0" bIns="0" rtlCol="0" anchor="ctr"/>
          <a:lstStyle/>
          <a:p>
            <a:pPr marL="0" indent="0" algn="ctr">
              <a:buNone/>
            </a:pPr>
            <a:r>
              <a:rPr lang="en-US" sz="2600" b="1" dirty="0">
                <a:solidFill>
                  <a:srgbClr val="172033"/>
                </a:solidFill>
                <a:latin typeface="Georgia" pitchFamily="34" charset="0"/>
                <a:ea typeface="Georgia" pitchFamily="34" charset="-122"/>
                <a:cs typeface="Georgia" pitchFamily="34" charset="-120"/>
              </a:rPr>
              <a:t>3</a:t>
            </a:r>
            <a:endParaRPr lang="en-US" sz="2600" dirty="0"/>
          </a:p>
        </p:txBody>
      </p:sp>
      <p:sp>
        <p:nvSpPr>
          <p:cNvPr id="18" name="Text 16"/>
          <p:cNvSpPr/>
          <p:nvPr/>
        </p:nvSpPr>
        <p:spPr>
          <a:xfrm>
            <a:off x="5180076" y="3429000"/>
            <a:ext cx="1828800" cy="1188720"/>
          </a:xfrm>
          <a:prstGeom prst="rect">
            <a:avLst/>
          </a:prstGeom>
          <a:noFill/>
          <a:ln>
            <a:solidFill/>
          </a:ln>
        </p:spPr>
        <p:txBody>
          <a:bodyPr wrap="square" lIns="0" tIns="0" rIns="0" bIns="0" rtlCol="0" anchor="t"/>
          <a:lstStyle/>
          <a:p>
            <a:pPr marL="0" indent="0" algn="ctr">
              <a:buNone/>
            </a:pPr>
            <a:r>
              <a:rPr lang="en-US" sz="1600" b="1" dirty="0">
                <a:solidFill>
                  <a:srgbClr val="172033"/>
                </a:solidFill>
                <a:latin typeface="Calibri" pitchFamily="34" charset="0"/>
                <a:ea typeface="Calibri" pitchFamily="34" charset="-122"/>
                <a:cs typeface="Calibri" pitchFamily="34" charset="-120"/>
              </a:rPr>
              <a:t>Name the impact</a:t>
            </a:r>
            <a:endParaRPr lang="en-US" sz="1600" dirty="0"/>
          </a:p>
        </p:txBody>
      </p:sp>
      <p:sp>
        <p:nvSpPr>
          <p:cNvPr id="19" name="Text 17"/>
          <p:cNvSpPr/>
          <p:nvPr/>
        </p:nvSpPr>
        <p:spPr>
          <a:xfrm>
            <a:off x="7091172" y="2788920"/>
            <a:ext cx="256032" cy="457200"/>
          </a:xfrm>
          <a:prstGeom prst="rect">
            <a:avLst/>
          </a:prstGeom>
          <a:noFill/>
          <a:ln>
            <a:solidFill/>
          </a:ln>
        </p:spPr>
        <p:txBody>
          <a:bodyPr wrap="square" lIns="0" tIns="0" rIns="0" bIns="0" rtlCol="0" anchor="ctr"/>
          <a:lstStyle/>
          <a:p>
            <a:pPr marL="0" indent="0" algn="ctr">
              <a:buNone/>
            </a:pPr>
            <a:r>
              <a:rPr lang="en-US" sz="1600" b="1" dirty="0">
                <a:solidFill>
                  <a:srgbClr val="A4590A"/>
                </a:solidFill>
                <a:latin typeface="Calibri" pitchFamily="34" charset="0"/>
                <a:ea typeface="Calibri" pitchFamily="34" charset="-122"/>
                <a:cs typeface="Calibri" pitchFamily="34" charset="-120"/>
              </a:rPr>
              <a:t>→</a:t>
            </a:r>
            <a:endParaRPr lang="en-US" sz="1600" dirty="0"/>
          </a:p>
        </p:txBody>
      </p:sp>
      <p:sp>
        <p:nvSpPr>
          <p:cNvPr id="20" name="Shape 18"/>
          <p:cNvSpPr/>
          <p:nvPr/>
        </p:nvSpPr>
        <p:spPr>
          <a:xfrm>
            <a:off x="7292340" y="2286000"/>
            <a:ext cx="2103120" cy="246888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1" name="Shape 19"/>
          <p:cNvSpPr/>
          <p:nvPr/>
        </p:nvSpPr>
        <p:spPr>
          <a:xfrm>
            <a:off x="8001000" y="2560320"/>
            <a:ext cx="685800" cy="685800"/>
          </a:xfrm>
          <a:prstGeom prst="ellipse">
            <a:avLst/>
          </a:prstGeom>
          <a:solidFill>
            <a:srgbClr val="C7237E"/>
          </a:solidFill>
          <a:ln>
            <a:solidFill/>
          </a:ln>
        </p:spPr>
        <p:txBody>
          <a:bodyPr/>
          <a:lstStyle/>
          <a:p>
            <a:endParaRPr lang="en-US"/>
          </a:p>
        </p:txBody>
      </p:sp>
      <p:sp>
        <p:nvSpPr>
          <p:cNvPr id="22" name="Text 20"/>
          <p:cNvSpPr/>
          <p:nvPr/>
        </p:nvSpPr>
        <p:spPr>
          <a:xfrm>
            <a:off x="8001000" y="2560320"/>
            <a:ext cx="685800" cy="685800"/>
          </a:xfrm>
          <a:prstGeom prst="rect">
            <a:avLst/>
          </a:prstGeom>
          <a:noFill/>
          <a:ln>
            <a:solidFill/>
          </a:ln>
        </p:spPr>
        <p:txBody>
          <a:bodyPr wrap="square" lIns="0" tIns="0" rIns="0" bIns="0" rtlCol="0" anchor="ctr"/>
          <a:lstStyle/>
          <a:p>
            <a:pPr marL="0" indent="0" algn="ctr">
              <a:buNone/>
            </a:pPr>
            <a:r>
              <a:rPr lang="en-US" sz="2600" b="1" dirty="0">
                <a:solidFill>
                  <a:srgbClr val="172033"/>
                </a:solidFill>
                <a:latin typeface="Georgia" pitchFamily="34" charset="0"/>
                <a:ea typeface="Georgia" pitchFamily="34" charset="-122"/>
                <a:cs typeface="Georgia" pitchFamily="34" charset="-120"/>
              </a:rPr>
              <a:t>4</a:t>
            </a:r>
            <a:endParaRPr lang="en-US" sz="2600" dirty="0"/>
          </a:p>
        </p:txBody>
      </p:sp>
      <p:sp>
        <p:nvSpPr>
          <p:cNvPr id="23" name="Text 21"/>
          <p:cNvSpPr/>
          <p:nvPr/>
        </p:nvSpPr>
        <p:spPr>
          <a:xfrm>
            <a:off x="7429500" y="3429000"/>
            <a:ext cx="1828800" cy="1188720"/>
          </a:xfrm>
          <a:prstGeom prst="rect">
            <a:avLst/>
          </a:prstGeom>
          <a:noFill/>
          <a:ln>
            <a:solidFill/>
          </a:ln>
        </p:spPr>
        <p:txBody>
          <a:bodyPr wrap="square" lIns="0" tIns="0" rIns="0" bIns="0" rtlCol="0" anchor="t"/>
          <a:lstStyle/>
          <a:p>
            <a:pPr marL="0" indent="0" algn="ctr">
              <a:buNone/>
            </a:pPr>
            <a:r>
              <a:rPr lang="en-US" sz="1600" b="1" dirty="0">
                <a:solidFill>
                  <a:srgbClr val="172033"/>
                </a:solidFill>
                <a:latin typeface="Calibri" pitchFamily="34" charset="0"/>
                <a:ea typeface="Calibri" pitchFamily="34" charset="-122"/>
                <a:cs typeface="Calibri" pitchFamily="34" charset="-120"/>
              </a:rPr>
              <a:t>Invite context</a:t>
            </a:r>
            <a:endParaRPr lang="en-US" sz="1600" dirty="0"/>
          </a:p>
        </p:txBody>
      </p:sp>
      <p:sp>
        <p:nvSpPr>
          <p:cNvPr id="24" name="Text 22"/>
          <p:cNvSpPr/>
          <p:nvPr/>
        </p:nvSpPr>
        <p:spPr>
          <a:xfrm>
            <a:off x="9340596" y="2788920"/>
            <a:ext cx="256032" cy="457200"/>
          </a:xfrm>
          <a:prstGeom prst="rect">
            <a:avLst/>
          </a:prstGeom>
          <a:noFill/>
          <a:ln>
            <a:solidFill/>
          </a:ln>
        </p:spPr>
        <p:txBody>
          <a:bodyPr wrap="square" lIns="0" tIns="0" rIns="0" bIns="0" rtlCol="0" anchor="ctr"/>
          <a:lstStyle/>
          <a:p>
            <a:pPr marL="0" indent="0" algn="ctr">
              <a:buNone/>
            </a:pPr>
            <a:r>
              <a:rPr lang="en-US" sz="1600" b="1" dirty="0">
                <a:solidFill>
                  <a:srgbClr val="7E3F8F"/>
                </a:solidFill>
                <a:latin typeface="Calibri" pitchFamily="34" charset="0"/>
                <a:ea typeface="Calibri" pitchFamily="34" charset="-122"/>
                <a:cs typeface="Calibri" pitchFamily="34" charset="-120"/>
              </a:rPr>
              <a:t>→</a:t>
            </a:r>
            <a:endParaRPr lang="en-US" sz="1600" dirty="0"/>
          </a:p>
        </p:txBody>
      </p:sp>
      <p:sp>
        <p:nvSpPr>
          <p:cNvPr id="25" name="Shape 23"/>
          <p:cNvSpPr/>
          <p:nvPr/>
        </p:nvSpPr>
        <p:spPr>
          <a:xfrm>
            <a:off x="9541764" y="2286000"/>
            <a:ext cx="2103120" cy="246888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24"/>
          <p:cNvSpPr/>
          <p:nvPr/>
        </p:nvSpPr>
        <p:spPr>
          <a:xfrm>
            <a:off x="10250424" y="2560320"/>
            <a:ext cx="685800" cy="685800"/>
          </a:xfrm>
          <a:prstGeom prst="ellipse">
            <a:avLst/>
          </a:prstGeom>
          <a:solidFill>
            <a:srgbClr val="179B8F"/>
          </a:solidFill>
          <a:ln>
            <a:solidFill/>
          </a:ln>
        </p:spPr>
        <p:txBody>
          <a:bodyPr/>
          <a:lstStyle/>
          <a:p>
            <a:endParaRPr lang="en-US"/>
          </a:p>
        </p:txBody>
      </p:sp>
      <p:sp>
        <p:nvSpPr>
          <p:cNvPr id="27" name="Text 25"/>
          <p:cNvSpPr/>
          <p:nvPr/>
        </p:nvSpPr>
        <p:spPr>
          <a:xfrm>
            <a:off x="10250424" y="2560320"/>
            <a:ext cx="685800" cy="685800"/>
          </a:xfrm>
          <a:prstGeom prst="rect">
            <a:avLst/>
          </a:prstGeom>
          <a:noFill/>
          <a:ln>
            <a:solidFill/>
          </a:ln>
        </p:spPr>
        <p:txBody>
          <a:bodyPr wrap="square" lIns="0" tIns="0" rIns="0" bIns="0" rtlCol="0" anchor="ctr"/>
          <a:lstStyle/>
          <a:p>
            <a:pPr marL="0" indent="0" algn="ctr">
              <a:buNone/>
            </a:pPr>
            <a:r>
              <a:rPr lang="en-US" sz="2600" b="1" dirty="0">
                <a:solidFill>
                  <a:srgbClr val="172033"/>
                </a:solidFill>
                <a:latin typeface="Georgia" pitchFamily="34" charset="0"/>
                <a:ea typeface="Georgia" pitchFamily="34" charset="-122"/>
                <a:cs typeface="Georgia" pitchFamily="34" charset="-120"/>
              </a:rPr>
              <a:t>5</a:t>
            </a:r>
            <a:endParaRPr lang="en-US" sz="2600" dirty="0"/>
          </a:p>
        </p:txBody>
      </p:sp>
      <p:sp>
        <p:nvSpPr>
          <p:cNvPr id="28" name="Text 26"/>
          <p:cNvSpPr/>
          <p:nvPr/>
        </p:nvSpPr>
        <p:spPr>
          <a:xfrm>
            <a:off x="9678924" y="3429000"/>
            <a:ext cx="1828800" cy="1188720"/>
          </a:xfrm>
          <a:prstGeom prst="rect">
            <a:avLst/>
          </a:prstGeom>
          <a:noFill/>
          <a:ln>
            <a:solidFill/>
          </a:ln>
        </p:spPr>
        <p:txBody>
          <a:bodyPr wrap="square" lIns="0" tIns="0" rIns="0" bIns="0" rtlCol="0" anchor="t"/>
          <a:lstStyle/>
          <a:p>
            <a:pPr marL="0" indent="0" algn="ctr">
              <a:buNone/>
            </a:pPr>
            <a:r>
              <a:rPr lang="en-US" sz="1600" b="1" dirty="0">
                <a:solidFill>
                  <a:srgbClr val="172033"/>
                </a:solidFill>
                <a:latin typeface="Calibri" pitchFamily="34" charset="0"/>
                <a:ea typeface="Calibri" pitchFamily="34" charset="-122"/>
                <a:cs typeface="Calibri" pitchFamily="34" charset="-120"/>
              </a:rPr>
              <a:t>Agree on next steps</a:t>
            </a:r>
            <a:endParaRPr lang="en-US" sz="1600" dirty="0"/>
          </a:p>
        </p:txBody>
      </p:sp>
      <p:sp>
        <p:nvSpPr>
          <p:cNvPr id="29" name="Text 27"/>
          <p:cNvSpPr/>
          <p:nvPr/>
        </p:nvSpPr>
        <p:spPr>
          <a:xfrm>
            <a:off x="548640" y="5120640"/>
            <a:ext cx="11091672" cy="640080"/>
          </a:xfrm>
          <a:prstGeom prst="rect">
            <a:avLst/>
          </a:prstGeom>
          <a:noFill/>
          <a:ln>
            <a:solidFill/>
          </a:ln>
        </p:spPr>
        <p:txBody>
          <a:bodyPr wrap="square" lIns="0" tIns="0" rIns="0" bIns="0" rtlCol="0" anchor="ctr"/>
          <a:lstStyle/>
          <a:p>
            <a:pPr marL="0" indent="0" algn="ctr">
              <a:buNone/>
            </a:pPr>
            <a:r>
              <a:rPr lang="en-US" sz="1400" i="1" dirty="0">
                <a:solidFill>
                  <a:srgbClr val="596678"/>
                </a:solidFill>
                <a:latin typeface="Calibri" pitchFamily="34" charset="0"/>
                <a:ea typeface="Calibri" pitchFamily="34" charset="-122"/>
                <a:cs typeface="Calibri" pitchFamily="34" charset="-120"/>
              </a:rPr>
              <a:t>Keep it specific and humane: one concern, real questions, clear impact, genuine curiosity about context, and a concrete agreement.</a:t>
            </a:r>
            <a:endParaRPr lang="en-US" sz="1400" dirty="0"/>
          </a:p>
        </p:txBody>
      </p:sp>
      <p:sp>
        <p:nvSpPr>
          <p:cNvPr id="31" name="Text 28"/>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2" name="Text 29"/>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7E3F8F"/>
                </a:solidFill>
                <a:latin typeface="Calibri" pitchFamily="34" charset="0"/>
                <a:ea typeface="Calibri" pitchFamily="34" charset="-122"/>
                <a:cs typeface="Calibri" pitchFamily="34" charset="-120"/>
              </a:rPr>
              <a:t>DAY 2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Accountability without dehumanization</a:t>
            </a:r>
            <a:endParaRPr lang="en-US" sz="3100" dirty="0"/>
          </a:p>
        </p:txBody>
      </p:sp>
      <p:sp>
        <p:nvSpPr>
          <p:cNvPr id="4" name="Shape 2"/>
          <p:cNvSpPr/>
          <p:nvPr/>
        </p:nvSpPr>
        <p:spPr>
          <a:xfrm>
            <a:off x="548640" y="1828800"/>
            <a:ext cx="5440680" cy="1508760"/>
          </a:xfrm>
          <a:prstGeom prst="roundRect">
            <a:avLst>
              <a:gd name="adj" fmla="val 727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Text 3"/>
          <p:cNvSpPr/>
          <p:nvPr/>
        </p:nvSpPr>
        <p:spPr>
          <a:xfrm>
            <a:off x="868680" y="1828800"/>
            <a:ext cx="4846320" cy="1508760"/>
          </a:xfrm>
          <a:prstGeom prst="rect">
            <a:avLst/>
          </a:prstGeom>
          <a:noFill/>
          <a:ln>
            <a:solidFill/>
          </a:ln>
        </p:spPr>
        <p:txBody>
          <a:bodyPr wrap="square" lIns="0" tIns="0" rIns="0" bIns="0" rtlCol="0" anchor="ctr"/>
          <a:lstStyle/>
          <a:p>
            <a:pPr marL="0" indent="0">
              <a:buNone/>
            </a:pPr>
            <a:r>
              <a:rPr lang="en-US" sz="1900" b="1" i="1" dirty="0">
                <a:solidFill>
                  <a:srgbClr val="179B8F"/>
                </a:solidFill>
                <a:latin typeface="Georgia" pitchFamily="34" charset="0"/>
                <a:ea typeface="Georgia" pitchFamily="34" charset="-122"/>
                <a:cs typeface="Georgia" pitchFamily="34" charset="-120"/>
              </a:rPr>
              <a:t>Compassion without clarity </a:t>
            </a:r>
            <a:r>
              <a:rPr lang="en-US" sz="1900" i="1" dirty="0">
                <a:solidFill>
                  <a:srgbClr val="172033"/>
                </a:solidFill>
                <a:latin typeface="Georgia" pitchFamily="34" charset="0"/>
                <a:ea typeface="Georgia" pitchFamily="34" charset="-122"/>
                <a:cs typeface="Georgia" pitchFamily="34" charset="-120"/>
              </a:rPr>
              <a:t>creates confusion.</a:t>
            </a:r>
            <a:endParaRPr lang="en-US" sz="1900" dirty="0"/>
          </a:p>
        </p:txBody>
      </p:sp>
      <p:sp>
        <p:nvSpPr>
          <p:cNvPr id="6" name="Shape 4"/>
          <p:cNvSpPr/>
          <p:nvPr/>
        </p:nvSpPr>
        <p:spPr>
          <a:xfrm>
            <a:off x="6199632" y="1828800"/>
            <a:ext cx="5440680" cy="1508760"/>
          </a:xfrm>
          <a:prstGeom prst="roundRect">
            <a:avLst>
              <a:gd name="adj" fmla="val 727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7" name="Text 5"/>
          <p:cNvSpPr/>
          <p:nvPr/>
        </p:nvSpPr>
        <p:spPr>
          <a:xfrm>
            <a:off x="6519672" y="1828800"/>
            <a:ext cx="4846320" cy="1508760"/>
          </a:xfrm>
          <a:prstGeom prst="rect">
            <a:avLst/>
          </a:prstGeom>
          <a:noFill/>
          <a:ln>
            <a:solidFill/>
          </a:ln>
        </p:spPr>
        <p:txBody>
          <a:bodyPr wrap="square" lIns="0" tIns="0" rIns="0" bIns="0" rtlCol="0" anchor="ctr"/>
          <a:lstStyle/>
          <a:p>
            <a:pPr marL="0" indent="0">
              <a:buNone/>
            </a:pPr>
            <a:r>
              <a:rPr lang="en-US" sz="1900" b="1" i="1" dirty="0">
                <a:solidFill>
                  <a:srgbClr val="A4590A"/>
                </a:solidFill>
                <a:latin typeface="Georgia" pitchFamily="34" charset="0"/>
                <a:ea typeface="Georgia" pitchFamily="34" charset="-122"/>
                <a:cs typeface="Georgia" pitchFamily="34" charset="-120"/>
              </a:rPr>
              <a:t>Accountability without humanity </a:t>
            </a:r>
            <a:r>
              <a:rPr lang="en-US" sz="1900" i="1" dirty="0">
                <a:solidFill>
                  <a:srgbClr val="172033"/>
                </a:solidFill>
                <a:latin typeface="Georgia" pitchFamily="34" charset="0"/>
                <a:ea typeface="Georgia" pitchFamily="34" charset="-122"/>
                <a:cs typeface="Georgia" pitchFamily="34" charset="-120"/>
              </a:rPr>
              <a:t>creates fear.</a:t>
            </a:r>
            <a:endParaRPr lang="en-US" sz="1900" dirty="0"/>
          </a:p>
        </p:txBody>
      </p:sp>
      <p:sp>
        <p:nvSpPr>
          <p:cNvPr id="8" name="Text 6"/>
          <p:cNvSpPr/>
          <p:nvPr/>
        </p:nvSpPr>
        <p:spPr>
          <a:xfrm>
            <a:off x="548640" y="3611880"/>
            <a:ext cx="11064240" cy="36576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Real accountability holds both — it requires:</a:t>
            </a:r>
            <a:endParaRPr lang="en-US" sz="1600" dirty="0"/>
          </a:p>
        </p:txBody>
      </p:sp>
      <p:sp>
        <p:nvSpPr>
          <p:cNvPr id="9" name="Shape 7"/>
          <p:cNvSpPr/>
          <p:nvPr/>
        </p:nvSpPr>
        <p:spPr>
          <a:xfrm>
            <a:off x="507492" y="4114800"/>
            <a:ext cx="267004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8"/>
          <p:cNvSpPr/>
          <p:nvPr/>
        </p:nvSpPr>
        <p:spPr>
          <a:xfrm>
            <a:off x="1499616" y="4343400"/>
            <a:ext cx="685800" cy="685800"/>
          </a:xfrm>
          <a:prstGeom prst="ellipse">
            <a:avLst/>
          </a:prstGeom>
          <a:solidFill>
            <a:srgbClr val="179B8F"/>
          </a:solidFill>
          <a:ln>
            <a:solidFill/>
          </a:ln>
        </p:spPr>
        <p:txBody>
          <a:bodyPr/>
          <a:lstStyle/>
          <a:p>
            <a:endParaRPr lang="en-US"/>
          </a:p>
        </p:txBody>
      </p:sp>
      <p:pic>
        <p:nvPicPr>
          <p:cNvPr id="11" name="Image 0" descr="preencoded.png"/>
          <p:cNvPicPr>
            <a:picLocks noChangeAspect="1"/>
          </p:cNvPicPr>
          <p:nvPr/>
        </p:nvPicPr>
        <p:blipFill>
          <a:blip r:embed="rId3"/>
          <a:stretch>
            <a:fillRect/>
          </a:stretch>
        </p:blipFill>
        <p:spPr>
          <a:xfrm>
            <a:off x="1691640" y="4535424"/>
            <a:ext cx="301752" cy="301752"/>
          </a:xfrm>
          <a:prstGeom prst="rect">
            <a:avLst/>
          </a:prstGeom>
          <a:ln>
            <a:solidFill/>
          </a:ln>
        </p:spPr>
      </p:pic>
      <p:sp>
        <p:nvSpPr>
          <p:cNvPr id="12" name="Text 9"/>
          <p:cNvSpPr/>
          <p:nvPr/>
        </p:nvSpPr>
        <p:spPr>
          <a:xfrm>
            <a:off x="507492" y="5120640"/>
            <a:ext cx="2670048" cy="54864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Clarity</a:t>
            </a:r>
            <a:endParaRPr lang="en-US" sz="1700" dirty="0"/>
          </a:p>
        </p:txBody>
      </p:sp>
      <p:sp>
        <p:nvSpPr>
          <p:cNvPr id="13" name="Shape 10"/>
          <p:cNvSpPr/>
          <p:nvPr/>
        </p:nvSpPr>
        <p:spPr>
          <a:xfrm>
            <a:off x="3342132" y="4114800"/>
            <a:ext cx="267004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1"/>
          <p:cNvSpPr/>
          <p:nvPr/>
        </p:nvSpPr>
        <p:spPr>
          <a:xfrm>
            <a:off x="4334256" y="4343400"/>
            <a:ext cx="685800" cy="685800"/>
          </a:xfrm>
          <a:prstGeom prst="ellipse">
            <a:avLst/>
          </a:prstGeom>
          <a:solidFill>
            <a:srgbClr val="179B8F"/>
          </a:solidFill>
          <a:ln>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4526280" y="4535424"/>
            <a:ext cx="301752" cy="301752"/>
          </a:xfrm>
          <a:prstGeom prst="rect">
            <a:avLst/>
          </a:prstGeom>
          <a:ln>
            <a:solidFill/>
          </a:ln>
        </p:spPr>
      </p:pic>
      <p:sp>
        <p:nvSpPr>
          <p:cNvPr id="16" name="Text 12"/>
          <p:cNvSpPr/>
          <p:nvPr/>
        </p:nvSpPr>
        <p:spPr>
          <a:xfrm>
            <a:off x="3342132" y="5120640"/>
            <a:ext cx="2670048" cy="54864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Fairness</a:t>
            </a:r>
            <a:endParaRPr lang="en-US" sz="1700" dirty="0"/>
          </a:p>
        </p:txBody>
      </p:sp>
      <p:sp>
        <p:nvSpPr>
          <p:cNvPr id="17" name="Shape 13"/>
          <p:cNvSpPr/>
          <p:nvPr/>
        </p:nvSpPr>
        <p:spPr>
          <a:xfrm>
            <a:off x="6176772" y="4114800"/>
            <a:ext cx="267004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4"/>
          <p:cNvSpPr/>
          <p:nvPr/>
        </p:nvSpPr>
        <p:spPr>
          <a:xfrm>
            <a:off x="7168896" y="4343400"/>
            <a:ext cx="685800" cy="685800"/>
          </a:xfrm>
          <a:prstGeom prst="ellipse">
            <a:avLst/>
          </a:prstGeom>
          <a:solidFill>
            <a:srgbClr val="C7237E"/>
          </a:solidFill>
          <a:ln>
            <a:solidFill/>
          </a:ln>
        </p:spPr>
        <p:txBody>
          <a:bodyPr/>
          <a:lstStyle/>
          <a:p>
            <a:endParaRPr lang="en-US"/>
          </a:p>
        </p:txBody>
      </p:sp>
      <p:pic>
        <p:nvPicPr>
          <p:cNvPr id="19" name="Image 2" descr="preencoded.png"/>
          <p:cNvPicPr>
            <a:picLocks noChangeAspect="1"/>
          </p:cNvPicPr>
          <p:nvPr/>
        </p:nvPicPr>
        <p:blipFill>
          <a:blip r:embed="rId5"/>
          <a:stretch>
            <a:fillRect/>
          </a:stretch>
        </p:blipFill>
        <p:spPr>
          <a:xfrm>
            <a:off x="7360920" y="4535424"/>
            <a:ext cx="301752" cy="301752"/>
          </a:xfrm>
          <a:prstGeom prst="rect">
            <a:avLst/>
          </a:prstGeom>
          <a:ln>
            <a:solidFill/>
          </a:ln>
        </p:spPr>
      </p:pic>
      <p:sp>
        <p:nvSpPr>
          <p:cNvPr id="20" name="Text 15"/>
          <p:cNvSpPr/>
          <p:nvPr/>
        </p:nvSpPr>
        <p:spPr>
          <a:xfrm>
            <a:off x="6176772" y="5120640"/>
            <a:ext cx="2670048" cy="54864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Follow-through</a:t>
            </a:r>
            <a:endParaRPr lang="en-US" sz="1700" dirty="0"/>
          </a:p>
        </p:txBody>
      </p:sp>
      <p:sp>
        <p:nvSpPr>
          <p:cNvPr id="21" name="Shape 16"/>
          <p:cNvSpPr/>
          <p:nvPr/>
        </p:nvSpPr>
        <p:spPr>
          <a:xfrm>
            <a:off x="9011412" y="4114800"/>
            <a:ext cx="2670048" cy="1691640"/>
          </a:xfrm>
          <a:prstGeom prst="roundRect">
            <a:avLst>
              <a:gd name="adj" fmla="val 648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17"/>
          <p:cNvSpPr/>
          <p:nvPr/>
        </p:nvSpPr>
        <p:spPr>
          <a:xfrm>
            <a:off x="10003536" y="4343400"/>
            <a:ext cx="685800" cy="685800"/>
          </a:xfrm>
          <a:prstGeom prst="ellipse">
            <a:avLst/>
          </a:prstGeom>
          <a:solidFill>
            <a:srgbClr val="E89A3B"/>
          </a:solidFill>
          <a:ln>
            <a:solidFill/>
          </a:ln>
        </p:spPr>
        <p:txBody>
          <a:bodyPr/>
          <a:lstStyle/>
          <a:p>
            <a:endParaRPr lang="en-US"/>
          </a:p>
        </p:txBody>
      </p:sp>
      <p:pic>
        <p:nvPicPr>
          <p:cNvPr id="23" name="Image 3" descr="preencoded.png"/>
          <p:cNvPicPr>
            <a:picLocks noChangeAspect="1"/>
          </p:cNvPicPr>
          <p:nvPr/>
        </p:nvPicPr>
        <p:blipFill>
          <a:blip r:embed="rId6"/>
          <a:stretch>
            <a:fillRect/>
          </a:stretch>
        </p:blipFill>
        <p:spPr>
          <a:xfrm>
            <a:off x="10195560" y="4535424"/>
            <a:ext cx="301752" cy="301752"/>
          </a:xfrm>
          <a:prstGeom prst="rect">
            <a:avLst/>
          </a:prstGeom>
          <a:ln>
            <a:solidFill/>
          </a:ln>
        </p:spPr>
      </p:pic>
      <p:sp>
        <p:nvSpPr>
          <p:cNvPr id="24" name="Text 18"/>
          <p:cNvSpPr/>
          <p:nvPr/>
        </p:nvSpPr>
        <p:spPr>
          <a:xfrm>
            <a:off x="9011412" y="5120640"/>
            <a:ext cx="2670048" cy="54864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Calibri" pitchFamily="34" charset="0"/>
                <a:ea typeface="Calibri" pitchFamily="34" charset="-122"/>
                <a:cs typeface="Calibri" pitchFamily="34" charset="-120"/>
              </a:rPr>
              <a:t>Context</a:t>
            </a:r>
            <a:endParaRPr lang="en-US" sz="1700" dirty="0"/>
          </a:p>
        </p:txBody>
      </p:sp>
      <p:sp>
        <p:nvSpPr>
          <p:cNvPr id="26" name="Text 19"/>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7" name="Text 20"/>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AF8FC"/>
        </a:solidFill>
        <a:effectLst/>
      </p:bgPr>
    </p:bg>
    <p:spTree>
      <p:nvGrpSpPr>
        <p:cNvPr id="1" name=""/>
        <p:cNvGrpSpPr/>
        <p:nvPr/>
      </p:nvGrpSpPr>
      <p:grpSpPr>
        <a:xfrm>
          <a:off x="0" y="0"/>
          <a:ext cx="0" cy="0"/>
          <a:chOff x="0" y="0"/>
          <a:chExt cx="0" cy="0"/>
        </a:xfrm>
      </p:grpSpPr>
      <p:sp>
        <p:nvSpPr>
          <p:cNvPr id="2" name="Text 0"/>
          <p:cNvSpPr/>
          <p:nvPr/>
        </p:nvSpPr>
        <p:spPr>
          <a:xfrm>
            <a:off x="548640" y="640080"/>
            <a:ext cx="11064240" cy="365760"/>
          </a:xfrm>
          <a:prstGeom prst="rect">
            <a:avLst/>
          </a:prstGeom>
          <a:noFill/>
          <a:ln>
            <a:solidFill/>
          </a:ln>
        </p:spPr>
        <p:txBody>
          <a:bodyPr wrap="square" lIns="0" tIns="0" rIns="0" bIns="0" rtlCol="0" anchor="ctr"/>
          <a:lstStyle/>
          <a:p>
            <a:pPr marL="0" indent="0">
              <a:buNone/>
            </a:pPr>
            <a:r>
              <a:rPr lang="en-US" sz="1300" b="1" kern="0" spc="400" dirty="0">
                <a:solidFill>
                  <a:srgbClr val="7E3F8F"/>
                </a:solidFill>
                <a:latin typeface="Calibri" pitchFamily="34" charset="0"/>
                <a:ea typeface="Calibri" pitchFamily="34" charset="-122"/>
                <a:cs typeface="Calibri" pitchFamily="34" charset="-120"/>
              </a:rPr>
              <a:t>INSIGHT CIRCLE #2</a:t>
            </a:r>
            <a:endParaRPr lang="en-US" sz="1300" dirty="0"/>
          </a:p>
        </p:txBody>
      </p:sp>
      <p:sp>
        <p:nvSpPr>
          <p:cNvPr id="3" name="Text 1"/>
          <p:cNvSpPr/>
          <p:nvPr/>
        </p:nvSpPr>
        <p:spPr>
          <a:xfrm>
            <a:off x="548640" y="960120"/>
            <a:ext cx="11064240" cy="640080"/>
          </a:xfrm>
          <a:prstGeom prst="rect">
            <a:avLst/>
          </a:prstGeom>
          <a:noFill/>
          <a:ln>
            <a:solidFill/>
          </a:ln>
        </p:spPr>
        <p:txBody>
          <a:bodyPr wrap="square" lIns="0" tIns="0" rIns="0" bIns="0" rtlCol="0" anchor="ctr"/>
          <a:lstStyle/>
          <a:p>
            <a:pPr marL="0" indent="0">
              <a:buNone/>
            </a:pPr>
            <a:r>
              <a:rPr lang="en-US" sz="3000" b="1" dirty="0">
                <a:solidFill>
                  <a:srgbClr val="172033"/>
                </a:solidFill>
                <a:latin typeface="Georgia" pitchFamily="34" charset="0"/>
                <a:ea typeface="Georgia" pitchFamily="34" charset="-122"/>
                <a:cs typeface="Georgia" pitchFamily="34" charset="-120"/>
              </a:rPr>
              <a:t>Voice, feedback &amp; courage</a:t>
            </a:r>
            <a:endParaRPr lang="en-US" sz="3000" dirty="0"/>
          </a:p>
        </p:txBody>
      </p:sp>
      <p:sp>
        <p:nvSpPr>
          <p:cNvPr id="4" name="Shape 2"/>
          <p:cNvSpPr/>
          <p:nvPr/>
        </p:nvSpPr>
        <p:spPr>
          <a:xfrm>
            <a:off x="548640" y="20116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2011680"/>
            <a:ext cx="64008" cy="1188720"/>
          </a:xfrm>
          <a:prstGeom prst="rect">
            <a:avLst/>
          </a:prstGeom>
          <a:solidFill>
            <a:srgbClr val="179B8F"/>
          </a:solidFill>
          <a:ln>
            <a:solidFill/>
          </a:ln>
        </p:spPr>
        <p:txBody>
          <a:bodyPr/>
          <a:lstStyle/>
          <a:p>
            <a:endParaRPr lang="en-US"/>
          </a:p>
        </p:txBody>
      </p:sp>
      <p:sp>
        <p:nvSpPr>
          <p:cNvPr id="6" name="Shape 4"/>
          <p:cNvSpPr/>
          <p:nvPr/>
        </p:nvSpPr>
        <p:spPr>
          <a:xfrm>
            <a:off x="868680" y="2331720"/>
            <a:ext cx="548640" cy="54864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22299" y="2485339"/>
            <a:ext cx="241402" cy="241402"/>
          </a:xfrm>
          <a:prstGeom prst="rect">
            <a:avLst/>
          </a:prstGeom>
          <a:ln>
            <a:solidFill/>
          </a:ln>
        </p:spPr>
      </p:pic>
      <p:sp>
        <p:nvSpPr>
          <p:cNvPr id="8" name="Text 5"/>
          <p:cNvSpPr/>
          <p:nvPr/>
        </p:nvSpPr>
        <p:spPr>
          <a:xfrm>
            <a:off x="1645920" y="20116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Where do I avoid direct feedback?</a:t>
            </a:r>
            <a:endParaRPr lang="en-US" sz="1900" dirty="0"/>
          </a:p>
        </p:txBody>
      </p:sp>
      <p:sp>
        <p:nvSpPr>
          <p:cNvPr id="9" name="Shape 6"/>
          <p:cNvSpPr/>
          <p:nvPr/>
        </p:nvSpPr>
        <p:spPr>
          <a:xfrm>
            <a:off x="548640" y="33832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548640" y="3383280"/>
            <a:ext cx="64008" cy="1188720"/>
          </a:xfrm>
          <a:prstGeom prst="rect">
            <a:avLst/>
          </a:prstGeom>
          <a:solidFill>
            <a:srgbClr val="E89A3B"/>
          </a:solidFill>
          <a:ln>
            <a:solidFill/>
          </a:ln>
        </p:spPr>
        <p:txBody>
          <a:bodyPr/>
          <a:lstStyle/>
          <a:p>
            <a:endParaRPr lang="en-US"/>
          </a:p>
        </p:txBody>
      </p:sp>
      <p:sp>
        <p:nvSpPr>
          <p:cNvPr id="11" name="Shape 8"/>
          <p:cNvSpPr/>
          <p:nvPr/>
        </p:nvSpPr>
        <p:spPr>
          <a:xfrm>
            <a:off x="868680" y="3703320"/>
            <a:ext cx="548640" cy="548640"/>
          </a:xfrm>
          <a:prstGeom prst="ellipse">
            <a:avLst/>
          </a:prstGeom>
          <a:solidFill>
            <a:srgbClr val="E89A3B"/>
          </a:solidFill>
          <a:ln>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1022299" y="3856939"/>
            <a:ext cx="241402" cy="241402"/>
          </a:xfrm>
          <a:prstGeom prst="rect">
            <a:avLst/>
          </a:prstGeom>
          <a:ln>
            <a:solidFill/>
          </a:ln>
        </p:spPr>
      </p:pic>
      <p:sp>
        <p:nvSpPr>
          <p:cNvPr id="13" name="Text 9"/>
          <p:cNvSpPr/>
          <p:nvPr/>
        </p:nvSpPr>
        <p:spPr>
          <a:xfrm>
            <a:off x="1645920" y="33832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Where do I speak out instead of speaking up?</a:t>
            </a:r>
            <a:endParaRPr lang="en-US" sz="1900" dirty="0"/>
          </a:p>
        </p:txBody>
      </p:sp>
      <p:sp>
        <p:nvSpPr>
          <p:cNvPr id="14" name="Shape 10"/>
          <p:cNvSpPr/>
          <p:nvPr/>
        </p:nvSpPr>
        <p:spPr>
          <a:xfrm>
            <a:off x="548640" y="4754880"/>
            <a:ext cx="11091672" cy="1188720"/>
          </a:xfrm>
          <a:prstGeom prst="roundRect">
            <a:avLst>
              <a:gd name="adj" fmla="val 923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5" name="Shape 11"/>
          <p:cNvSpPr/>
          <p:nvPr/>
        </p:nvSpPr>
        <p:spPr>
          <a:xfrm>
            <a:off x="548640" y="4754880"/>
            <a:ext cx="64008" cy="1188720"/>
          </a:xfrm>
          <a:prstGeom prst="rect">
            <a:avLst/>
          </a:prstGeom>
          <a:solidFill>
            <a:srgbClr val="179B8F"/>
          </a:solidFill>
          <a:ln>
            <a:solidFill/>
          </a:ln>
        </p:spPr>
        <p:txBody>
          <a:bodyPr/>
          <a:lstStyle/>
          <a:p>
            <a:endParaRPr lang="en-US"/>
          </a:p>
        </p:txBody>
      </p:sp>
      <p:sp>
        <p:nvSpPr>
          <p:cNvPr id="16" name="Shape 12"/>
          <p:cNvSpPr/>
          <p:nvPr/>
        </p:nvSpPr>
        <p:spPr>
          <a:xfrm>
            <a:off x="868680" y="5074920"/>
            <a:ext cx="548640" cy="548640"/>
          </a:xfrm>
          <a:prstGeom prst="ellipse">
            <a:avLst/>
          </a:prstGeom>
          <a:solidFill>
            <a:srgbClr val="179B8F"/>
          </a:solidFill>
          <a:ln>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1022299" y="5228539"/>
            <a:ext cx="241402" cy="241402"/>
          </a:xfrm>
          <a:prstGeom prst="rect">
            <a:avLst/>
          </a:prstGeom>
          <a:ln>
            <a:solidFill/>
          </a:ln>
        </p:spPr>
      </p:pic>
      <p:sp>
        <p:nvSpPr>
          <p:cNvPr id="18" name="Text 13"/>
          <p:cNvSpPr/>
          <p:nvPr/>
        </p:nvSpPr>
        <p:spPr>
          <a:xfrm>
            <a:off x="1645920" y="4754880"/>
            <a:ext cx="9692640" cy="1188720"/>
          </a:xfrm>
          <a:prstGeom prst="rect">
            <a:avLst/>
          </a:prstGeom>
          <a:noFill/>
          <a:ln>
            <a:solidFill/>
          </a:ln>
        </p:spPr>
        <p:txBody>
          <a:bodyPr wrap="square" lIns="0" tIns="0" rIns="0" bIns="0" rtlCol="0" anchor="ctr"/>
          <a:lstStyle/>
          <a:p>
            <a:pPr marL="0" indent="0">
              <a:buNone/>
            </a:pPr>
            <a:r>
              <a:rPr lang="en-US" sz="1900" dirty="0">
                <a:solidFill>
                  <a:srgbClr val="172033"/>
                </a:solidFill>
                <a:latin typeface="Georgia" pitchFamily="34" charset="0"/>
                <a:ea typeface="Georgia" pitchFamily="34" charset="-122"/>
                <a:cs typeface="Georgia" pitchFamily="34" charset="-120"/>
              </a:rPr>
              <a:t>Where might I be robbing others of growth?</a:t>
            </a:r>
            <a:endParaRPr lang="en-US" sz="1900" dirty="0"/>
          </a:p>
        </p:txBody>
      </p:sp>
      <p:sp>
        <p:nvSpPr>
          <p:cNvPr id="19" name="Text 14"/>
          <p:cNvSpPr/>
          <p:nvPr/>
        </p:nvSpPr>
        <p:spPr>
          <a:xfrm>
            <a:off x="548640" y="6263640"/>
            <a:ext cx="11091672" cy="274320"/>
          </a:xfrm>
          <a:prstGeom prst="rect">
            <a:avLst/>
          </a:prstGeom>
          <a:noFill/>
          <a:ln>
            <a:solidFill/>
          </a:ln>
        </p:spPr>
        <p:txBody>
          <a:bodyPr wrap="square" lIns="0" tIns="0" rIns="0" bIns="0" rtlCol="0" anchor="ctr"/>
          <a:lstStyle/>
          <a:p>
            <a:pPr marL="0" indent="0" algn="ctr">
              <a:buNone/>
            </a:pPr>
            <a:r>
              <a:rPr lang="en-US" sz="1300" i="1" dirty="0">
                <a:solidFill>
                  <a:srgbClr val="596678"/>
                </a:solidFill>
                <a:latin typeface="Calibri" pitchFamily="34" charset="0"/>
                <a:ea typeface="Calibri" pitchFamily="34" charset="-122"/>
                <a:cs typeface="Calibri" pitchFamily="34" charset="-120"/>
              </a:rPr>
              <a:t>Silent reflection · one honest share · no fixing each other.</a:t>
            </a:r>
            <a:endParaRPr lang="en-US" sz="1300" dirty="0"/>
          </a:p>
        </p:txBody>
      </p:sp>
      <p:sp>
        <p:nvSpPr>
          <p:cNvPr id="21" name="Text 15"/>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2" name="Text 16"/>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AF8FC"/>
        </a:solidFill>
        <a:effectLst/>
      </p:bgPr>
    </p:bg>
    <p:spTree>
      <p:nvGrpSpPr>
        <p:cNvPr id="1" name=""/>
        <p:cNvGrpSpPr/>
        <p:nvPr/>
      </p:nvGrpSpPr>
      <p:grpSpPr>
        <a:xfrm>
          <a:off x="0" y="0"/>
          <a:ext cx="0" cy="0"/>
          <a:chOff x="0" y="0"/>
          <a:chExt cx="0" cy="0"/>
        </a:xfrm>
      </p:grpSpPr>
      <p:sp>
        <p:nvSpPr>
          <p:cNvPr id="2" name="Shape 0"/>
          <p:cNvSpPr/>
          <p:nvPr/>
        </p:nvSpPr>
        <p:spPr>
          <a:xfrm>
            <a:off x="-1371600" y="-1554480"/>
            <a:ext cx="4937760" cy="4937760"/>
          </a:xfrm>
          <a:prstGeom prst="ellipse">
            <a:avLst/>
          </a:prstGeom>
          <a:solidFill>
            <a:srgbClr val="179B8F">
              <a:alpha val="22000"/>
            </a:srgbClr>
          </a:solidFill>
          <a:ln>
            <a:solidFill/>
          </a:ln>
        </p:spPr>
        <p:txBody>
          <a:bodyPr/>
          <a:lstStyle/>
          <a:p>
            <a:endParaRPr lang="en-US"/>
          </a:p>
        </p:txBody>
      </p:sp>
      <p:sp>
        <p:nvSpPr>
          <p:cNvPr id="3" name="Text 1"/>
          <p:cNvSpPr/>
          <p:nvPr/>
        </p:nvSpPr>
        <p:spPr>
          <a:xfrm>
            <a:off x="822960" y="2103120"/>
            <a:ext cx="10058400" cy="548640"/>
          </a:xfrm>
          <a:prstGeom prst="rect">
            <a:avLst/>
          </a:prstGeom>
          <a:noFill/>
          <a:ln>
            <a:solidFill/>
          </a:ln>
        </p:spPr>
        <p:txBody>
          <a:bodyPr wrap="square" lIns="0" tIns="0" rIns="0" bIns="0" rtlCol="0" anchor="ctr"/>
          <a:lstStyle/>
          <a:p>
            <a:pPr marL="0" indent="0">
              <a:buNone/>
            </a:pPr>
            <a:r>
              <a:rPr lang="en-US" sz="1600" b="1" kern="0" spc="500" dirty="0">
                <a:solidFill>
                  <a:srgbClr val="179B8F"/>
                </a:solidFill>
                <a:latin typeface="Calibri" pitchFamily="34" charset="0"/>
                <a:ea typeface="Calibri" pitchFamily="34" charset="-122"/>
                <a:cs typeface="Calibri" pitchFamily="34" charset="-120"/>
              </a:rPr>
              <a:t>DAY THREE</a:t>
            </a:r>
            <a:endParaRPr lang="en-US" sz="1600" dirty="0"/>
          </a:p>
        </p:txBody>
      </p:sp>
      <p:sp>
        <p:nvSpPr>
          <p:cNvPr id="4" name="Text 2"/>
          <p:cNvSpPr/>
          <p:nvPr/>
        </p:nvSpPr>
        <p:spPr>
          <a:xfrm>
            <a:off x="777240" y="2606040"/>
            <a:ext cx="10789920" cy="1828800"/>
          </a:xfrm>
          <a:prstGeom prst="rect">
            <a:avLst/>
          </a:prstGeom>
          <a:noFill/>
          <a:ln>
            <a:solidFill/>
          </a:ln>
        </p:spPr>
        <p:txBody>
          <a:bodyPr wrap="square" lIns="0" tIns="0" rIns="0" bIns="0" rtlCol="0" anchor="ctr"/>
          <a:lstStyle/>
          <a:p>
            <a:pPr marL="0" indent="0">
              <a:lnSpc>
                <a:spcPct val="100000"/>
              </a:lnSpc>
              <a:buNone/>
            </a:pPr>
            <a:r>
              <a:rPr lang="en-US" sz="4200" b="1" dirty="0">
                <a:solidFill>
                  <a:srgbClr val="172033"/>
                </a:solidFill>
                <a:latin typeface="Georgia" pitchFamily="34" charset="0"/>
                <a:ea typeface="Georgia" pitchFamily="34" charset="-122"/>
                <a:cs typeface="Georgia" pitchFamily="34" charset="-120"/>
              </a:rPr>
              <a:t>Trust, Engagement, Mission</a:t>
            </a:r>
            <a:endParaRPr lang="en-US" sz="4200" dirty="0"/>
          </a:p>
          <a:p>
            <a:pPr marL="0" indent="0">
              <a:lnSpc>
                <a:spcPct val="100000"/>
              </a:lnSpc>
              <a:buNone/>
            </a:pPr>
            <a:r>
              <a:rPr lang="en-US" sz="4200" b="1" dirty="0">
                <a:solidFill>
                  <a:srgbClr val="172033"/>
                </a:solidFill>
                <a:latin typeface="Georgia" pitchFamily="34" charset="0"/>
                <a:ea typeface="Georgia" pitchFamily="34" charset="-122"/>
                <a:cs typeface="Georgia" pitchFamily="34" charset="-120"/>
              </a:rPr>
              <a:t>Alignment &amp; Stewardship</a:t>
            </a:r>
            <a:endParaRPr lang="en-US" sz="4200" dirty="0"/>
          </a:p>
        </p:txBody>
      </p:sp>
      <p:sp>
        <p:nvSpPr>
          <p:cNvPr id="5" name="Text 3"/>
          <p:cNvSpPr/>
          <p:nvPr/>
        </p:nvSpPr>
        <p:spPr>
          <a:xfrm>
            <a:off x="822960" y="4526280"/>
            <a:ext cx="10607040" cy="45720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Meaningful engagement · interpretation drift · identity workspaces · capacity over competency</a:t>
            </a:r>
            <a:endParaRPr lang="en-US" sz="1500" dirty="0"/>
          </a:p>
        </p:txBody>
      </p:sp>
      <p:sp>
        <p:nvSpPr>
          <p:cNvPr id="7" name="Text 4"/>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8" name="Text 5"/>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False participation vs. meaningful engagement</a:t>
            </a:r>
            <a:endParaRPr lang="en-US" sz="3100" dirty="0"/>
          </a:p>
        </p:txBody>
      </p:sp>
      <p:sp>
        <p:nvSpPr>
          <p:cNvPr id="4" name="Shape 2"/>
          <p:cNvSpPr/>
          <p:nvPr/>
        </p:nvSpPr>
        <p:spPr>
          <a:xfrm>
            <a:off x="548640" y="1874520"/>
            <a:ext cx="5440680" cy="3931920"/>
          </a:xfrm>
          <a:prstGeom prst="roundRect">
            <a:avLst>
              <a:gd name="adj" fmla="val 279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74520"/>
            <a:ext cx="64008" cy="3931920"/>
          </a:xfrm>
          <a:prstGeom prst="rect">
            <a:avLst/>
          </a:prstGeom>
          <a:solidFill>
            <a:srgbClr val="E89A3B"/>
          </a:solidFill>
          <a:ln>
            <a:solidFill/>
          </a:ln>
        </p:spPr>
        <p:txBody>
          <a:bodyPr/>
          <a:lstStyle/>
          <a:p>
            <a:endParaRPr lang="en-US"/>
          </a:p>
        </p:txBody>
      </p:sp>
      <p:sp>
        <p:nvSpPr>
          <p:cNvPr id="6" name="Shape 4"/>
          <p:cNvSpPr/>
          <p:nvPr/>
        </p:nvSpPr>
        <p:spPr>
          <a:xfrm>
            <a:off x="868680" y="2194560"/>
            <a:ext cx="594360" cy="594360"/>
          </a:xfrm>
          <a:prstGeom prst="ellipse">
            <a:avLst/>
          </a:prstGeom>
          <a:solidFill>
            <a:srgbClr val="E89A3B"/>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035101" y="2360981"/>
            <a:ext cx="261518" cy="261518"/>
          </a:xfrm>
          <a:prstGeom prst="rect">
            <a:avLst/>
          </a:prstGeom>
          <a:ln>
            <a:solidFill/>
          </a:ln>
        </p:spPr>
      </p:pic>
      <p:sp>
        <p:nvSpPr>
          <p:cNvPr id="8" name="Text 5"/>
          <p:cNvSpPr/>
          <p:nvPr/>
        </p:nvSpPr>
        <p:spPr>
          <a:xfrm>
            <a:off x="1600200" y="2194560"/>
            <a:ext cx="4206240" cy="59436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False participation</a:t>
            </a:r>
            <a:endParaRPr lang="en-US" sz="1800" dirty="0"/>
          </a:p>
        </p:txBody>
      </p:sp>
      <p:sp>
        <p:nvSpPr>
          <p:cNvPr id="9" name="Text 6"/>
          <p:cNvSpPr/>
          <p:nvPr/>
        </p:nvSpPr>
        <p:spPr>
          <a:xfrm>
            <a:off x="914400" y="3108960"/>
            <a:ext cx="4754880" cy="2468880"/>
          </a:xfrm>
          <a:prstGeom prst="rect">
            <a:avLst/>
          </a:prstGeom>
          <a:noFill/>
          <a:ln>
            <a:solidFill/>
          </a:ln>
        </p:spPr>
        <p:txBody>
          <a:bodyPr wrap="square" lIns="0" tIns="0" rIns="0" bIns="0" rtlCol="0" anchor="t"/>
          <a:lstStyle/>
          <a:p>
            <a:pPr marL="0" indent="0">
              <a:buNone/>
            </a:pPr>
            <a:r>
              <a:rPr lang="en-US" sz="1700" dirty="0">
                <a:solidFill>
                  <a:srgbClr val="425066"/>
                </a:solidFill>
                <a:latin typeface="Calibri" pitchFamily="34" charset="0"/>
                <a:ea typeface="Calibri" pitchFamily="34" charset="-122"/>
                <a:cs typeface="Calibri" pitchFamily="34" charset="-120"/>
              </a:rPr>
              <a:t>Asking people to “decide” something that is already decided. It reads as manipulation and quietly erodes trust.</a:t>
            </a:r>
            <a:endParaRPr lang="en-US" sz="1700" dirty="0"/>
          </a:p>
        </p:txBody>
      </p:sp>
      <p:sp>
        <p:nvSpPr>
          <p:cNvPr id="10" name="Shape 7"/>
          <p:cNvSpPr/>
          <p:nvPr/>
        </p:nvSpPr>
        <p:spPr>
          <a:xfrm>
            <a:off x="6199632" y="1874520"/>
            <a:ext cx="5440680" cy="3931920"/>
          </a:xfrm>
          <a:prstGeom prst="roundRect">
            <a:avLst>
              <a:gd name="adj" fmla="val 279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6199632" y="1874520"/>
            <a:ext cx="64008" cy="3931920"/>
          </a:xfrm>
          <a:prstGeom prst="rect">
            <a:avLst/>
          </a:prstGeom>
          <a:solidFill>
            <a:srgbClr val="179B8F"/>
          </a:solidFill>
          <a:ln>
            <a:solidFill/>
          </a:ln>
        </p:spPr>
        <p:txBody>
          <a:bodyPr/>
          <a:lstStyle/>
          <a:p>
            <a:endParaRPr lang="en-US"/>
          </a:p>
        </p:txBody>
      </p:sp>
      <p:sp>
        <p:nvSpPr>
          <p:cNvPr id="12" name="Shape 9"/>
          <p:cNvSpPr/>
          <p:nvPr/>
        </p:nvSpPr>
        <p:spPr>
          <a:xfrm>
            <a:off x="6519672" y="2194560"/>
            <a:ext cx="594360" cy="594360"/>
          </a:xfrm>
          <a:prstGeom prst="ellipse">
            <a:avLst/>
          </a:prstGeom>
          <a:solidFill>
            <a:srgbClr val="179B8F"/>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6686093" y="2360981"/>
            <a:ext cx="261518" cy="261518"/>
          </a:xfrm>
          <a:prstGeom prst="rect">
            <a:avLst/>
          </a:prstGeom>
          <a:ln>
            <a:solidFill/>
          </a:ln>
        </p:spPr>
      </p:pic>
      <p:sp>
        <p:nvSpPr>
          <p:cNvPr id="14" name="Text 10"/>
          <p:cNvSpPr/>
          <p:nvPr/>
        </p:nvSpPr>
        <p:spPr>
          <a:xfrm>
            <a:off x="7251192" y="2194560"/>
            <a:ext cx="4206240" cy="59436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Calibri" pitchFamily="34" charset="0"/>
                <a:ea typeface="Calibri" pitchFamily="34" charset="-122"/>
                <a:cs typeface="Calibri" pitchFamily="34" charset="-120"/>
              </a:rPr>
              <a:t>Meaningful engagement</a:t>
            </a:r>
            <a:endParaRPr lang="en-US" sz="1800" dirty="0"/>
          </a:p>
        </p:txBody>
      </p:sp>
      <p:sp>
        <p:nvSpPr>
          <p:cNvPr id="15" name="Text 11"/>
          <p:cNvSpPr/>
          <p:nvPr/>
        </p:nvSpPr>
        <p:spPr>
          <a:xfrm>
            <a:off x="6565392" y="3063240"/>
            <a:ext cx="4846320" cy="640080"/>
          </a:xfrm>
          <a:prstGeom prst="rect">
            <a:avLst/>
          </a:prstGeom>
          <a:noFill/>
          <a:ln>
            <a:solidFill/>
          </a:ln>
        </p:spPr>
        <p:txBody>
          <a:bodyPr wrap="square" lIns="0" tIns="0" rIns="0" bIns="0" rtlCol="0" anchor="t"/>
          <a:lstStyle/>
          <a:p>
            <a:pPr marL="0" indent="0">
              <a:buNone/>
            </a:pPr>
            <a:r>
              <a:rPr lang="en-US" sz="1500" dirty="0">
                <a:solidFill>
                  <a:srgbClr val="425066"/>
                </a:solidFill>
                <a:latin typeface="Calibri" pitchFamily="34" charset="0"/>
                <a:ea typeface="Calibri" pitchFamily="34" charset="-122"/>
                <a:cs typeface="Calibri" pitchFamily="34" charset="-120"/>
              </a:rPr>
              <a:t>If the decision is made, say so — then ask for what is still genuinely open:</a:t>
            </a:r>
            <a:endParaRPr lang="en-US" sz="1500" dirty="0"/>
          </a:p>
        </p:txBody>
      </p:sp>
      <p:sp>
        <p:nvSpPr>
          <p:cNvPr id="16" name="Text 12"/>
          <p:cNvSpPr/>
          <p:nvPr/>
        </p:nvSpPr>
        <p:spPr>
          <a:xfrm>
            <a:off x="6565392" y="3794760"/>
            <a:ext cx="4846320" cy="1828800"/>
          </a:xfrm>
          <a:prstGeom prst="rect">
            <a:avLst/>
          </a:prstGeom>
          <a:noFill/>
          <a:ln>
            <a:solidFill/>
          </a:ln>
        </p:spPr>
        <p:txBody>
          <a:bodyPr wrap="square" lIns="0" tIns="0" rIns="0" bIns="0" rtlCol="0" anchor="t"/>
          <a:lstStyle/>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Impact on the work</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Implementation risks</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Blind spots we may have missed</a:t>
            </a:r>
            <a:endParaRPr lang="en-US" sz="1500" dirty="0"/>
          </a:p>
          <a:p>
            <a:pPr marL="177800" indent="-177800">
              <a:spcAft>
                <a:spcPts val="1000"/>
              </a:spcAft>
              <a:buSzPct val="100000"/>
              <a:buChar char="•"/>
            </a:pPr>
            <a:r>
              <a:rPr lang="en-US" sz="1500" dirty="0">
                <a:solidFill>
                  <a:srgbClr val="425066"/>
                </a:solidFill>
                <a:latin typeface="Calibri" pitchFamily="34" charset="0"/>
                <a:ea typeface="Calibri" pitchFamily="34" charset="-122"/>
                <a:cs typeface="Calibri" pitchFamily="34" charset="-120"/>
              </a:rPr>
              <a:t>Support people will need</a:t>
            </a:r>
            <a:endParaRPr lang="en-US" sz="1500" dirty="0"/>
          </a:p>
        </p:txBody>
      </p:sp>
      <p:sp>
        <p:nvSpPr>
          <p:cNvPr id="18"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9"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Engagement is not agreement</a:t>
            </a:r>
            <a:endParaRPr lang="en-US" sz="3100" dirty="0"/>
          </a:p>
        </p:txBody>
      </p:sp>
      <p:sp>
        <p:nvSpPr>
          <p:cNvPr id="4" name="Shape 2"/>
          <p:cNvSpPr/>
          <p:nvPr/>
        </p:nvSpPr>
        <p:spPr>
          <a:xfrm>
            <a:off x="548640" y="1828800"/>
            <a:ext cx="11091672" cy="1463040"/>
          </a:xfrm>
          <a:prstGeom prst="roundRect">
            <a:avLst>
              <a:gd name="adj" fmla="val 75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Text 3"/>
          <p:cNvSpPr/>
          <p:nvPr/>
        </p:nvSpPr>
        <p:spPr>
          <a:xfrm>
            <a:off x="868680" y="1828800"/>
            <a:ext cx="10424160" cy="1463040"/>
          </a:xfrm>
          <a:prstGeom prst="rect">
            <a:avLst/>
          </a:prstGeom>
          <a:noFill/>
          <a:ln>
            <a:solidFill/>
          </a:ln>
        </p:spPr>
        <p:txBody>
          <a:bodyPr wrap="square" lIns="0" tIns="0" rIns="0" bIns="0" rtlCol="0" anchor="ctr"/>
          <a:lstStyle/>
          <a:p>
            <a:pPr marL="0" indent="0">
              <a:lnSpc>
                <a:spcPct val="105000"/>
              </a:lnSpc>
              <a:buNone/>
            </a:pPr>
            <a:r>
              <a:rPr lang="en-US" sz="2100" b="1" i="1" dirty="0">
                <a:solidFill>
                  <a:srgbClr val="172033"/>
                </a:solidFill>
                <a:latin typeface="Georgia" pitchFamily="34" charset="0"/>
                <a:ea typeface="Georgia" pitchFamily="34" charset="-122"/>
                <a:cs typeface="Georgia" pitchFamily="34" charset="-120"/>
              </a:rPr>
              <a:t>People do not need to agree with every decision to trust the process. They need to experience it as honest.</a:t>
            </a:r>
            <a:endParaRPr lang="en-US" sz="2100" dirty="0"/>
          </a:p>
        </p:txBody>
      </p:sp>
      <p:sp>
        <p:nvSpPr>
          <p:cNvPr id="6" name="Text 4"/>
          <p:cNvSpPr/>
          <p:nvPr/>
        </p:nvSpPr>
        <p:spPr>
          <a:xfrm>
            <a:off x="548640" y="3566160"/>
            <a:ext cx="11064240" cy="36576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What sustains trust through disagreement:</a:t>
            </a:r>
            <a:endParaRPr lang="en-US" sz="1600" dirty="0"/>
          </a:p>
        </p:txBody>
      </p:sp>
      <p:sp>
        <p:nvSpPr>
          <p:cNvPr id="7" name="Shape 5"/>
          <p:cNvSpPr/>
          <p:nvPr/>
        </p:nvSpPr>
        <p:spPr>
          <a:xfrm>
            <a:off x="507492" y="4069080"/>
            <a:ext cx="2670048" cy="1737360"/>
          </a:xfrm>
          <a:prstGeom prst="roundRect">
            <a:avLst>
              <a:gd name="adj" fmla="val 631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8" name="Shape 6"/>
          <p:cNvSpPr/>
          <p:nvPr/>
        </p:nvSpPr>
        <p:spPr>
          <a:xfrm>
            <a:off x="1499616" y="4297680"/>
            <a:ext cx="685800" cy="685800"/>
          </a:xfrm>
          <a:prstGeom prst="ellipse">
            <a:avLst/>
          </a:prstGeom>
          <a:solidFill>
            <a:srgbClr val="179B8F"/>
          </a:solidFill>
          <a:ln>
            <a:solidFill/>
          </a:ln>
        </p:spPr>
        <p:txBody>
          <a:bodyPr/>
          <a:lstStyle/>
          <a:p>
            <a:endParaRPr lang="en-US"/>
          </a:p>
        </p:txBody>
      </p:sp>
      <p:pic>
        <p:nvPicPr>
          <p:cNvPr id="9" name="Image 0" descr="preencoded.png"/>
          <p:cNvPicPr>
            <a:picLocks noChangeAspect="1"/>
          </p:cNvPicPr>
          <p:nvPr/>
        </p:nvPicPr>
        <p:blipFill>
          <a:blip r:embed="rId3"/>
          <a:stretch>
            <a:fillRect/>
          </a:stretch>
        </p:blipFill>
        <p:spPr>
          <a:xfrm>
            <a:off x="1691640" y="4489704"/>
            <a:ext cx="301752" cy="301752"/>
          </a:xfrm>
          <a:prstGeom prst="rect">
            <a:avLst/>
          </a:prstGeom>
          <a:ln>
            <a:solidFill/>
          </a:ln>
        </p:spPr>
      </p:pic>
      <p:sp>
        <p:nvSpPr>
          <p:cNvPr id="10" name="Text 7"/>
          <p:cNvSpPr/>
          <p:nvPr/>
        </p:nvSpPr>
        <p:spPr>
          <a:xfrm>
            <a:off x="507492" y="5074920"/>
            <a:ext cx="2670048"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Clarity</a:t>
            </a:r>
            <a:endParaRPr lang="en-US" sz="1600" dirty="0"/>
          </a:p>
        </p:txBody>
      </p:sp>
      <p:sp>
        <p:nvSpPr>
          <p:cNvPr id="11" name="Shape 8"/>
          <p:cNvSpPr/>
          <p:nvPr/>
        </p:nvSpPr>
        <p:spPr>
          <a:xfrm>
            <a:off x="3342132" y="4069080"/>
            <a:ext cx="2670048" cy="1737360"/>
          </a:xfrm>
          <a:prstGeom prst="roundRect">
            <a:avLst>
              <a:gd name="adj" fmla="val 631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2" name="Shape 9"/>
          <p:cNvSpPr/>
          <p:nvPr/>
        </p:nvSpPr>
        <p:spPr>
          <a:xfrm>
            <a:off x="4334256" y="4297680"/>
            <a:ext cx="685800" cy="685800"/>
          </a:xfrm>
          <a:prstGeom prst="ellipse">
            <a:avLst/>
          </a:prstGeom>
          <a:solidFill>
            <a:srgbClr val="179B8F"/>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4526280" y="4489704"/>
            <a:ext cx="301752" cy="301752"/>
          </a:xfrm>
          <a:prstGeom prst="rect">
            <a:avLst/>
          </a:prstGeom>
          <a:ln>
            <a:solidFill/>
          </a:ln>
        </p:spPr>
      </p:pic>
      <p:sp>
        <p:nvSpPr>
          <p:cNvPr id="14" name="Text 10"/>
          <p:cNvSpPr/>
          <p:nvPr/>
        </p:nvSpPr>
        <p:spPr>
          <a:xfrm>
            <a:off x="3342132" y="5074920"/>
            <a:ext cx="2670048"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Honesty</a:t>
            </a:r>
            <a:endParaRPr lang="en-US" sz="1600" dirty="0"/>
          </a:p>
        </p:txBody>
      </p:sp>
      <p:sp>
        <p:nvSpPr>
          <p:cNvPr id="15" name="Shape 11"/>
          <p:cNvSpPr/>
          <p:nvPr/>
        </p:nvSpPr>
        <p:spPr>
          <a:xfrm>
            <a:off x="6176772" y="4069080"/>
            <a:ext cx="2670048" cy="1737360"/>
          </a:xfrm>
          <a:prstGeom prst="roundRect">
            <a:avLst>
              <a:gd name="adj" fmla="val 631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6" name="Shape 12"/>
          <p:cNvSpPr/>
          <p:nvPr/>
        </p:nvSpPr>
        <p:spPr>
          <a:xfrm>
            <a:off x="7168896" y="4297680"/>
            <a:ext cx="685800" cy="685800"/>
          </a:xfrm>
          <a:prstGeom prst="ellipse">
            <a:avLst/>
          </a:prstGeom>
          <a:solidFill>
            <a:srgbClr val="C7237E"/>
          </a:solidFill>
          <a:ln>
            <a:solidFill/>
          </a:ln>
        </p:spPr>
        <p:txBody>
          <a:bodyPr/>
          <a:lstStyle/>
          <a:p>
            <a:endParaRPr lang="en-US"/>
          </a:p>
        </p:txBody>
      </p:sp>
      <p:pic>
        <p:nvPicPr>
          <p:cNvPr id="17" name="Image 2" descr="preencoded.png"/>
          <p:cNvPicPr>
            <a:picLocks noChangeAspect="1"/>
          </p:cNvPicPr>
          <p:nvPr/>
        </p:nvPicPr>
        <p:blipFill>
          <a:blip r:embed="rId5"/>
          <a:stretch>
            <a:fillRect/>
          </a:stretch>
        </p:blipFill>
        <p:spPr>
          <a:xfrm>
            <a:off x="7360920" y="4489704"/>
            <a:ext cx="301752" cy="301752"/>
          </a:xfrm>
          <a:prstGeom prst="rect">
            <a:avLst/>
          </a:prstGeom>
          <a:ln>
            <a:solidFill/>
          </a:ln>
        </p:spPr>
      </p:pic>
      <p:sp>
        <p:nvSpPr>
          <p:cNvPr id="18" name="Text 13"/>
          <p:cNvSpPr/>
          <p:nvPr/>
        </p:nvSpPr>
        <p:spPr>
          <a:xfrm>
            <a:off x="6176772" y="5074920"/>
            <a:ext cx="2670048"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Acknowledgment</a:t>
            </a:r>
            <a:endParaRPr lang="en-US" sz="1600" dirty="0"/>
          </a:p>
        </p:txBody>
      </p:sp>
      <p:sp>
        <p:nvSpPr>
          <p:cNvPr id="19" name="Shape 14"/>
          <p:cNvSpPr/>
          <p:nvPr/>
        </p:nvSpPr>
        <p:spPr>
          <a:xfrm>
            <a:off x="9011412" y="4069080"/>
            <a:ext cx="2670048" cy="1737360"/>
          </a:xfrm>
          <a:prstGeom prst="roundRect">
            <a:avLst>
              <a:gd name="adj" fmla="val 631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0" name="Shape 15"/>
          <p:cNvSpPr/>
          <p:nvPr/>
        </p:nvSpPr>
        <p:spPr>
          <a:xfrm>
            <a:off x="10003536" y="4297680"/>
            <a:ext cx="685800" cy="685800"/>
          </a:xfrm>
          <a:prstGeom prst="ellipse">
            <a:avLst/>
          </a:prstGeom>
          <a:solidFill>
            <a:srgbClr val="E89A3B"/>
          </a:solidFill>
          <a:ln>
            <a:solidFill/>
          </a:ln>
        </p:spPr>
        <p:txBody>
          <a:bodyPr/>
          <a:lstStyle/>
          <a:p>
            <a:endParaRPr lang="en-US"/>
          </a:p>
        </p:txBody>
      </p:sp>
      <p:pic>
        <p:nvPicPr>
          <p:cNvPr id="21" name="Image 3" descr="preencoded.png"/>
          <p:cNvPicPr>
            <a:picLocks noChangeAspect="1"/>
          </p:cNvPicPr>
          <p:nvPr/>
        </p:nvPicPr>
        <p:blipFill>
          <a:blip r:embed="rId6"/>
          <a:stretch>
            <a:fillRect/>
          </a:stretch>
        </p:blipFill>
        <p:spPr>
          <a:xfrm>
            <a:off x="10195560" y="4489704"/>
            <a:ext cx="301752" cy="301752"/>
          </a:xfrm>
          <a:prstGeom prst="rect">
            <a:avLst/>
          </a:prstGeom>
          <a:ln>
            <a:solidFill/>
          </a:ln>
        </p:spPr>
      </p:pic>
      <p:sp>
        <p:nvSpPr>
          <p:cNvPr id="22" name="Text 16"/>
          <p:cNvSpPr/>
          <p:nvPr/>
        </p:nvSpPr>
        <p:spPr>
          <a:xfrm>
            <a:off x="9011412" y="5074920"/>
            <a:ext cx="2670048" cy="548640"/>
          </a:xfrm>
          <a:prstGeom prst="rect">
            <a:avLst/>
          </a:prstGeom>
          <a:noFill/>
          <a:ln>
            <a:solidFill/>
          </a:ln>
        </p:spPr>
        <p:txBody>
          <a:bodyPr wrap="square" lIns="0" tIns="0" rIns="0" bIns="0" rtlCol="0" anchor="ctr"/>
          <a:lstStyle/>
          <a:p>
            <a:pPr marL="0" indent="0" algn="ctr">
              <a:buNone/>
            </a:pPr>
            <a:r>
              <a:rPr lang="en-US" sz="1600" b="1" dirty="0">
                <a:solidFill>
                  <a:srgbClr val="172033"/>
                </a:solidFill>
                <a:latin typeface="Calibri" pitchFamily="34" charset="0"/>
                <a:ea typeface="Calibri" pitchFamily="34" charset="-122"/>
                <a:cs typeface="Calibri" pitchFamily="34" charset="-120"/>
              </a:rPr>
              <a:t>Consistency</a:t>
            </a:r>
            <a:endParaRPr lang="en-US" sz="1600" dirty="0"/>
          </a:p>
        </p:txBody>
      </p:sp>
      <p:sp>
        <p:nvSpPr>
          <p:cNvPr id="24" name="Text 1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5" name="Text 1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ACTIVITY</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Communication Translation Lab</a:t>
            </a:r>
            <a:endParaRPr lang="en-US" sz="3100" dirty="0"/>
          </a:p>
        </p:txBody>
      </p:sp>
      <p:sp>
        <p:nvSpPr>
          <p:cNvPr id="4" name="Shape 2"/>
          <p:cNvSpPr/>
          <p:nvPr/>
        </p:nvSpPr>
        <p:spPr>
          <a:xfrm>
            <a:off x="548640" y="1783080"/>
            <a:ext cx="11091672" cy="960120"/>
          </a:xfrm>
          <a:prstGeom prst="roundRect">
            <a:avLst>
              <a:gd name="adj" fmla="val 1142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822960" y="1965960"/>
            <a:ext cx="548640" cy="548640"/>
          </a:xfrm>
          <a:prstGeom prst="ellipse">
            <a:avLst/>
          </a:prstGeom>
          <a:solidFill>
            <a:srgbClr val="179B8F"/>
          </a:solidFill>
          <a:ln>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976579" y="2119579"/>
            <a:ext cx="241402" cy="241402"/>
          </a:xfrm>
          <a:prstGeom prst="rect">
            <a:avLst/>
          </a:prstGeom>
          <a:ln>
            <a:solidFill/>
          </a:ln>
        </p:spPr>
      </p:pic>
      <p:sp>
        <p:nvSpPr>
          <p:cNvPr id="7" name="Text 4"/>
          <p:cNvSpPr/>
          <p:nvPr/>
        </p:nvSpPr>
        <p:spPr>
          <a:xfrm>
            <a:off x="1508760" y="1783080"/>
            <a:ext cx="9966960" cy="960120"/>
          </a:xfrm>
          <a:prstGeom prst="rect">
            <a:avLst/>
          </a:prstGeom>
          <a:noFill/>
          <a:ln>
            <a:solidFill/>
          </a:ln>
        </p:spPr>
        <p:txBody>
          <a:bodyPr wrap="square" lIns="0" tIns="0" rIns="0" bIns="0" rtlCol="0" anchor="ctr"/>
          <a:lstStyle/>
          <a:p>
            <a:pPr marL="0" indent="0">
              <a:buNone/>
            </a:pPr>
            <a:r>
              <a:rPr lang="en-US" sz="1600" dirty="0">
                <a:solidFill>
                  <a:srgbClr val="172033"/>
                </a:solidFill>
                <a:latin typeface="Calibri" pitchFamily="34" charset="0"/>
                <a:ea typeface="Calibri" pitchFamily="34" charset="-122"/>
                <a:cs typeface="Calibri" pitchFamily="34" charset="-120"/>
              </a:rPr>
              <a:t>Take a real email, announcement, or accountability message you need to send. Rewrite it — then analyze it against five lenses.</a:t>
            </a:r>
            <a:endParaRPr lang="en-US" sz="1600" dirty="0"/>
          </a:p>
        </p:txBody>
      </p:sp>
      <p:sp>
        <p:nvSpPr>
          <p:cNvPr id="8" name="Shape 5"/>
          <p:cNvSpPr/>
          <p:nvPr/>
        </p:nvSpPr>
        <p:spPr>
          <a:xfrm>
            <a:off x="544068" y="2971800"/>
            <a:ext cx="2103120" cy="1463040"/>
          </a:xfrm>
          <a:prstGeom prst="roundRect">
            <a:avLst>
              <a:gd name="adj" fmla="val 62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Shape 6"/>
          <p:cNvSpPr/>
          <p:nvPr/>
        </p:nvSpPr>
        <p:spPr>
          <a:xfrm>
            <a:off x="544068" y="2971800"/>
            <a:ext cx="2103120" cy="64008"/>
          </a:xfrm>
          <a:prstGeom prst="rect">
            <a:avLst/>
          </a:prstGeom>
          <a:solidFill>
            <a:srgbClr val="179B8F"/>
          </a:solidFill>
          <a:ln>
            <a:solidFill/>
          </a:ln>
        </p:spPr>
        <p:txBody>
          <a:bodyPr/>
          <a:lstStyle/>
          <a:p>
            <a:endParaRPr lang="en-US"/>
          </a:p>
        </p:txBody>
      </p:sp>
      <p:sp>
        <p:nvSpPr>
          <p:cNvPr id="10" name="Text 7"/>
          <p:cNvSpPr/>
          <p:nvPr/>
        </p:nvSpPr>
        <p:spPr>
          <a:xfrm>
            <a:off x="653796" y="2971800"/>
            <a:ext cx="1883664" cy="1463040"/>
          </a:xfrm>
          <a:prstGeom prst="rect">
            <a:avLst/>
          </a:prstGeom>
          <a:noFill/>
          <a:ln>
            <a:solidFill/>
          </a:ln>
        </p:spPr>
        <p:txBody>
          <a:bodyPr wrap="square" lIns="0" tIns="0" rIns="0" bIns="0" rtlCol="0" anchor="ctr"/>
          <a:lstStyle/>
          <a:p>
            <a:pPr marL="0" indent="0" algn="ctr">
              <a:buNone/>
            </a:pPr>
            <a:r>
              <a:rPr lang="en-US" sz="1500" b="1" dirty="0">
                <a:solidFill>
                  <a:srgbClr val="172033"/>
                </a:solidFill>
                <a:latin typeface="Calibri" pitchFamily="34" charset="0"/>
                <a:ea typeface="Calibri" pitchFamily="34" charset="-122"/>
                <a:cs typeface="Calibri" pitchFamily="34" charset="-120"/>
              </a:rPr>
              <a:t>Tone</a:t>
            </a:r>
            <a:endParaRPr lang="en-US" sz="1500" dirty="0"/>
          </a:p>
        </p:txBody>
      </p:sp>
      <p:sp>
        <p:nvSpPr>
          <p:cNvPr id="11" name="Shape 8"/>
          <p:cNvSpPr/>
          <p:nvPr/>
        </p:nvSpPr>
        <p:spPr>
          <a:xfrm>
            <a:off x="2793492" y="2971800"/>
            <a:ext cx="2103120" cy="1463040"/>
          </a:xfrm>
          <a:prstGeom prst="roundRect">
            <a:avLst>
              <a:gd name="adj" fmla="val 62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2" name="Shape 9"/>
          <p:cNvSpPr/>
          <p:nvPr/>
        </p:nvSpPr>
        <p:spPr>
          <a:xfrm>
            <a:off x="2793492" y="2971800"/>
            <a:ext cx="2103120" cy="64008"/>
          </a:xfrm>
          <a:prstGeom prst="rect">
            <a:avLst/>
          </a:prstGeom>
          <a:solidFill>
            <a:srgbClr val="E89A3B"/>
          </a:solidFill>
          <a:ln>
            <a:solidFill/>
          </a:ln>
        </p:spPr>
        <p:txBody>
          <a:bodyPr/>
          <a:lstStyle/>
          <a:p>
            <a:endParaRPr lang="en-US"/>
          </a:p>
        </p:txBody>
      </p:sp>
      <p:sp>
        <p:nvSpPr>
          <p:cNvPr id="13" name="Text 10"/>
          <p:cNvSpPr/>
          <p:nvPr/>
        </p:nvSpPr>
        <p:spPr>
          <a:xfrm>
            <a:off x="2903220" y="2971800"/>
            <a:ext cx="1883664" cy="1463040"/>
          </a:xfrm>
          <a:prstGeom prst="rect">
            <a:avLst/>
          </a:prstGeom>
          <a:noFill/>
          <a:ln>
            <a:solidFill/>
          </a:ln>
        </p:spPr>
        <p:txBody>
          <a:bodyPr wrap="square" lIns="0" tIns="0" rIns="0" bIns="0" rtlCol="0" anchor="ctr"/>
          <a:lstStyle/>
          <a:p>
            <a:pPr marL="0" indent="0" algn="ctr">
              <a:buNone/>
            </a:pPr>
            <a:r>
              <a:rPr lang="en-US" sz="1500" b="1" dirty="0">
                <a:solidFill>
                  <a:srgbClr val="172033"/>
                </a:solidFill>
                <a:latin typeface="Calibri" pitchFamily="34" charset="0"/>
                <a:ea typeface="Calibri" pitchFamily="34" charset="-122"/>
                <a:cs typeface="Calibri" pitchFamily="34" charset="-120"/>
              </a:rPr>
              <a:t>Urgency</a:t>
            </a:r>
            <a:endParaRPr lang="en-US" sz="1500" dirty="0"/>
          </a:p>
        </p:txBody>
      </p:sp>
      <p:sp>
        <p:nvSpPr>
          <p:cNvPr id="14" name="Shape 11"/>
          <p:cNvSpPr/>
          <p:nvPr/>
        </p:nvSpPr>
        <p:spPr>
          <a:xfrm>
            <a:off x="5042916" y="2971800"/>
            <a:ext cx="2103120" cy="1463040"/>
          </a:xfrm>
          <a:prstGeom prst="roundRect">
            <a:avLst>
              <a:gd name="adj" fmla="val 62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5" name="Shape 12"/>
          <p:cNvSpPr/>
          <p:nvPr/>
        </p:nvSpPr>
        <p:spPr>
          <a:xfrm>
            <a:off x="5042916" y="2971800"/>
            <a:ext cx="2103120" cy="64008"/>
          </a:xfrm>
          <a:prstGeom prst="rect">
            <a:avLst/>
          </a:prstGeom>
          <a:solidFill>
            <a:srgbClr val="179B8F"/>
          </a:solidFill>
          <a:ln>
            <a:solidFill/>
          </a:ln>
        </p:spPr>
        <p:txBody>
          <a:bodyPr/>
          <a:lstStyle/>
          <a:p>
            <a:endParaRPr lang="en-US"/>
          </a:p>
        </p:txBody>
      </p:sp>
      <p:sp>
        <p:nvSpPr>
          <p:cNvPr id="16" name="Text 13"/>
          <p:cNvSpPr/>
          <p:nvPr/>
        </p:nvSpPr>
        <p:spPr>
          <a:xfrm>
            <a:off x="5152644" y="2971800"/>
            <a:ext cx="1883664" cy="1463040"/>
          </a:xfrm>
          <a:prstGeom prst="rect">
            <a:avLst/>
          </a:prstGeom>
          <a:noFill/>
          <a:ln>
            <a:solidFill/>
          </a:ln>
        </p:spPr>
        <p:txBody>
          <a:bodyPr wrap="square" lIns="0" tIns="0" rIns="0" bIns="0" rtlCol="0" anchor="ctr"/>
          <a:lstStyle/>
          <a:p>
            <a:pPr marL="0" indent="0" algn="ctr">
              <a:buNone/>
            </a:pPr>
            <a:r>
              <a:rPr lang="en-US" sz="1500" b="1" dirty="0">
                <a:solidFill>
                  <a:srgbClr val="172033"/>
                </a:solidFill>
                <a:latin typeface="Calibri" pitchFamily="34" charset="0"/>
                <a:ea typeface="Calibri" pitchFamily="34" charset="-122"/>
                <a:cs typeface="Calibri" pitchFamily="34" charset="-120"/>
              </a:rPr>
              <a:t>Clarity</a:t>
            </a:r>
            <a:endParaRPr lang="en-US" sz="1500" dirty="0"/>
          </a:p>
        </p:txBody>
      </p:sp>
      <p:sp>
        <p:nvSpPr>
          <p:cNvPr id="17" name="Shape 14"/>
          <p:cNvSpPr/>
          <p:nvPr/>
        </p:nvSpPr>
        <p:spPr>
          <a:xfrm>
            <a:off x="7292340" y="2971800"/>
            <a:ext cx="2103120" cy="1463040"/>
          </a:xfrm>
          <a:prstGeom prst="roundRect">
            <a:avLst>
              <a:gd name="adj" fmla="val 62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5"/>
          <p:cNvSpPr/>
          <p:nvPr/>
        </p:nvSpPr>
        <p:spPr>
          <a:xfrm>
            <a:off x="7292340" y="2971800"/>
            <a:ext cx="2103120" cy="64008"/>
          </a:xfrm>
          <a:prstGeom prst="rect">
            <a:avLst/>
          </a:prstGeom>
          <a:solidFill>
            <a:srgbClr val="C7237E"/>
          </a:solidFill>
          <a:ln>
            <a:solidFill/>
          </a:ln>
        </p:spPr>
        <p:txBody>
          <a:bodyPr/>
          <a:lstStyle/>
          <a:p>
            <a:endParaRPr lang="en-US"/>
          </a:p>
        </p:txBody>
      </p:sp>
      <p:sp>
        <p:nvSpPr>
          <p:cNvPr id="19" name="Text 16"/>
          <p:cNvSpPr/>
          <p:nvPr/>
        </p:nvSpPr>
        <p:spPr>
          <a:xfrm>
            <a:off x="7402068" y="2971800"/>
            <a:ext cx="1883664" cy="1463040"/>
          </a:xfrm>
          <a:prstGeom prst="rect">
            <a:avLst/>
          </a:prstGeom>
          <a:noFill/>
          <a:ln>
            <a:solidFill/>
          </a:ln>
        </p:spPr>
        <p:txBody>
          <a:bodyPr wrap="square" lIns="0" tIns="0" rIns="0" bIns="0" rtlCol="0" anchor="ctr"/>
          <a:lstStyle/>
          <a:p>
            <a:pPr marL="0" indent="0" algn="ctr">
              <a:buNone/>
            </a:pPr>
            <a:r>
              <a:rPr lang="en-US" sz="1500" b="1" dirty="0">
                <a:solidFill>
                  <a:srgbClr val="172033"/>
                </a:solidFill>
                <a:latin typeface="Calibri" pitchFamily="34" charset="0"/>
                <a:ea typeface="Calibri" pitchFamily="34" charset="-122"/>
                <a:cs typeface="Calibri" pitchFamily="34" charset="-120"/>
              </a:rPr>
              <a:t>Possible interpretation</a:t>
            </a:r>
            <a:endParaRPr lang="en-US" sz="1500" dirty="0"/>
          </a:p>
        </p:txBody>
      </p:sp>
      <p:sp>
        <p:nvSpPr>
          <p:cNvPr id="20" name="Shape 17"/>
          <p:cNvSpPr/>
          <p:nvPr/>
        </p:nvSpPr>
        <p:spPr>
          <a:xfrm>
            <a:off x="9541764" y="2971800"/>
            <a:ext cx="2103120" cy="1463040"/>
          </a:xfrm>
          <a:prstGeom prst="roundRect">
            <a:avLst>
              <a:gd name="adj" fmla="val 625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1" name="Shape 18"/>
          <p:cNvSpPr/>
          <p:nvPr/>
        </p:nvSpPr>
        <p:spPr>
          <a:xfrm>
            <a:off x="9541764" y="2971800"/>
            <a:ext cx="2103120" cy="64008"/>
          </a:xfrm>
          <a:prstGeom prst="rect">
            <a:avLst/>
          </a:prstGeom>
          <a:solidFill>
            <a:srgbClr val="179B8F"/>
          </a:solidFill>
          <a:ln>
            <a:solidFill/>
          </a:ln>
        </p:spPr>
        <p:txBody>
          <a:bodyPr/>
          <a:lstStyle/>
          <a:p>
            <a:endParaRPr lang="en-US"/>
          </a:p>
        </p:txBody>
      </p:sp>
      <p:sp>
        <p:nvSpPr>
          <p:cNvPr id="22" name="Text 19"/>
          <p:cNvSpPr/>
          <p:nvPr/>
        </p:nvSpPr>
        <p:spPr>
          <a:xfrm>
            <a:off x="9651492" y="2971800"/>
            <a:ext cx="1883664" cy="1463040"/>
          </a:xfrm>
          <a:prstGeom prst="rect">
            <a:avLst/>
          </a:prstGeom>
          <a:noFill/>
          <a:ln>
            <a:solidFill/>
          </a:ln>
        </p:spPr>
        <p:txBody>
          <a:bodyPr wrap="square" lIns="0" tIns="0" rIns="0" bIns="0" rtlCol="0" anchor="ctr"/>
          <a:lstStyle/>
          <a:p>
            <a:pPr marL="0" indent="0" algn="ctr">
              <a:buNone/>
            </a:pPr>
            <a:r>
              <a:rPr lang="en-US" sz="1500" b="1" dirty="0">
                <a:solidFill>
                  <a:srgbClr val="172033"/>
                </a:solidFill>
                <a:latin typeface="Calibri" pitchFamily="34" charset="0"/>
                <a:ea typeface="Calibri" pitchFamily="34" charset="-122"/>
                <a:cs typeface="Calibri" pitchFamily="34" charset="-120"/>
              </a:rPr>
              <a:t>Emotional impact</a:t>
            </a:r>
            <a:endParaRPr lang="en-US" sz="1500" dirty="0"/>
          </a:p>
        </p:txBody>
      </p:sp>
      <p:sp>
        <p:nvSpPr>
          <p:cNvPr id="23" name="Shape 20"/>
          <p:cNvSpPr/>
          <p:nvPr/>
        </p:nvSpPr>
        <p:spPr>
          <a:xfrm>
            <a:off x="548640" y="4663440"/>
            <a:ext cx="11091672" cy="1325880"/>
          </a:xfrm>
          <a:prstGeom prst="roundRect">
            <a:avLst>
              <a:gd name="adj" fmla="val 827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4" name="Shape 21"/>
          <p:cNvSpPr/>
          <p:nvPr/>
        </p:nvSpPr>
        <p:spPr>
          <a:xfrm>
            <a:off x="868680" y="4983480"/>
            <a:ext cx="640080" cy="640080"/>
          </a:xfrm>
          <a:prstGeom prst="ellipse">
            <a:avLst/>
          </a:prstGeom>
          <a:solidFill>
            <a:srgbClr val="C7237E"/>
          </a:solidFill>
          <a:ln>
            <a:solidFill/>
          </a:ln>
        </p:spPr>
        <p:txBody>
          <a:bodyPr/>
          <a:lstStyle/>
          <a:p>
            <a:endParaRPr lang="en-US"/>
          </a:p>
        </p:txBody>
      </p:sp>
      <p:pic>
        <p:nvPicPr>
          <p:cNvPr id="25" name="Image 1" descr="preencoded.png"/>
          <p:cNvPicPr>
            <a:picLocks noChangeAspect="1"/>
          </p:cNvPicPr>
          <p:nvPr/>
        </p:nvPicPr>
        <p:blipFill>
          <a:blip r:embed="rId4"/>
          <a:stretch>
            <a:fillRect/>
          </a:stretch>
        </p:blipFill>
        <p:spPr>
          <a:xfrm>
            <a:off x="1047902" y="5162702"/>
            <a:ext cx="281635" cy="281635"/>
          </a:xfrm>
          <a:prstGeom prst="rect">
            <a:avLst/>
          </a:prstGeom>
          <a:ln>
            <a:solidFill/>
          </a:ln>
        </p:spPr>
      </p:pic>
      <p:sp>
        <p:nvSpPr>
          <p:cNvPr id="26" name="Text 22"/>
          <p:cNvSpPr/>
          <p:nvPr/>
        </p:nvSpPr>
        <p:spPr>
          <a:xfrm>
            <a:off x="1691640" y="4663440"/>
            <a:ext cx="9601200" cy="1325880"/>
          </a:xfrm>
          <a:prstGeom prst="rect">
            <a:avLst/>
          </a:prstGeom>
          <a:noFill/>
          <a:ln>
            <a:solidFill/>
          </a:ln>
        </p:spPr>
        <p:txBody>
          <a:bodyPr wrap="square" lIns="0" tIns="0" rIns="0" bIns="0" rtlCol="0" anchor="ctr"/>
          <a:lstStyle/>
          <a:p>
            <a:pPr marL="0" indent="0">
              <a:buNone/>
            </a:pPr>
            <a:r>
              <a:rPr lang="en-US" sz="1400" b="1" dirty="0">
                <a:solidFill>
                  <a:srgbClr val="7E3F8F"/>
                </a:solidFill>
                <a:latin typeface="Calibri" pitchFamily="34" charset="0"/>
                <a:ea typeface="Calibri" pitchFamily="34" charset="-122"/>
                <a:cs typeface="Calibri" pitchFamily="34" charset="-120"/>
              </a:rPr>
              <a:t>Tip:  </a:t>
            </a:r>
            <a:r>
              <a:rPr lang="en-US" sz="1400" dirty="0">
                <a:solidFill>
                  <a:srgbClr val="425066"/>
                </a:solidFill>
                <a:latin typeface="Calibri" pitchFamily="34" charset="0"/>
                <a:ea typeface="Calibri" pitchFamily="34" charset="-122"/>
                <a:cs typeface="Calibri" pitchFamily="34" charset="-120"/>
              </a:rPr>
              <a:t>Use an AI tone-checker (e.g., Copilot) as a first-pass mirror — paste your draft and ask how it might be received by each layer. Treat it as a reflective partner, not the final editor; your judgment and your knowledge of your people stay in charge.</a:t>
            </a:r>
            <a:endParaRPr lang="en-US" sz="1400" dirty="0"/>
          </a:p>
        </p:txBody>
      </p:sp>
      <p:sp>
        <p:nvSpPr>
          <p:cNvPr id="28" name="Text 2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9" name="Text 2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Mission drift through interpretation drift</a:t>
            </a:r>
            <a:endParaRPr lang="en-US" sz="3100" dirty="0"/>
          </a:p>
        </p:txBody>
      </p:sp>
      <p:sp>
        <p:nvSpPr>
          <p:cNvPr id="4" name="Shape 2"/>
          <p:cNvSpPr/>
          <p:nvPr/>
        </p:nvSpPr>
        <p:spPr>
          <a:xfrm>
            <a:off x="434340" y="2103120"/>
            <a:ext cx="2487168"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Text 3"/>
          <p:cNvSpPr/>
          <p:nvPr/>
        </p:nvSpPr>
        <p:spPr>
          <a:xfrm>
            <a:off x="434340" y="2103120"/>
            <a:ext cx="2487168" cy="1371600"/>
          </a:xfrm>
          <a:prstGeom prst="rect">
            <a:avLst/>
          </a:prstGeom>
          <a:noFill/>
          <a:ln>
            <a:solidFill/>
          </a:ln>
        </p:spPr>
        <p:txBody>
          <a:bodyPr wrap="square" lIns="0" tIns="0" rIns="0" bIns="0" rtlCol="0" anchor="ctr"/>
          <a:lstStyle/>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Mission is</a:t>
            </a:r>
            <a:endParaRPr lang="en-US" sz="1600" dirty="0"/>
          </a:p>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clear</a:t>
            </a:r>
            <a:endParaRPr lang="en-US" sz="1600" dirty="0"/>
          </a:p>
        </p:txBody>
      </p:sp>
      <p:sp>
        <p:nvSpPr>
          <p:cNvPr id="6" name="Shape 4"/>
          <p:cNvSpPr/>
          <p:nvPr/>
        </p:nvSpPr>
        <p:spPr>
          <a:xfrm>
            <a:off x="434340" y="2103120"/>
            <a:ext cx="2487168" cy="64008"/>
          </a:xfrm>
          <a:prstGeom prst="rect">
            <a:avLst/>
          </a:prstGeom>
          <a:solidFill>
            <a:srgbClr val="179B8F"/>
          </a:solidFill>
          <a:ln>
            <a:solidFill/>
          </a:ln>
        </p:spPr>
        <p:txBody>
          <a:bodyPr/>
          <a:lstStyle/>
          <a:p>
            <a:endParaRPr lang="en-US"/>
          </a:p>
        </p:txBody>
      </p:sp>
      <p:sp>
        <p:nvSpPr>
          <p:cNvPr id="7" name="Text 5"/>
          <p:cNvSpPr/>
          <p:nvPr/>
        </p:nvSpPr>
        <p:spPr>
          <a:xfrm>
            <a:off x="2903220" y="2468880"/>
            <a:ext cx="493776" cy="457200"/>
          </a:xfrm>
          <a:prstGeom prst="rect">
            <a:avLst/>
          </a:prstGeom>
          <a:noFill/>
          <a:ln>
            <a:solidFill/>
          </a:ln>
        </p:spPr>
        <p:txBody>
          <a:bodyPr wrap="square" lIns="0" tIns="0" rIns="0" bIns="0" rtlCol="0" anchor="ctr"/>
          <a:lstStyle/>
          <a:p>
            <a:pPr marL="0" indent="0" algn="ctr">
              <a:buNone/>
            </a:pPr>
            <a:r>
              <a:rPr lang="en-US" sz="2000" b="1" dirty="0">
                <a:solidFill>
                  <a:srgbClr val="A4590A"/>
                </a:solidFill>
                <a:latin typeface="Calibri" pitchFamily="34" charset="0"/>
                <a:ea typeface="Calibri" pitchFamily="34" charset="-122"/>
                <a:cs typeface="Calibri" pitchFamily="34" charset="-120"/>
              </a:rPr>
              <a:t>→</a:t>
            </a:r>
            <a:endParaRPr lang="en-US" sz="2000" dirty="0"/>
          </a:p>
        </p:txBody>
      </p:sp>
      <p:sp>
        <p:nvSpPr>
          <p:cNvPr id="8" name="Shape 6"/>
          <p:cNvSpPr/>
          <p:nvPr/>
        </p:nvSpPr>
        <p:spPr>
          <a:xfrm>
            <a:off x="3378708" y="2103120"/>
            <a:ext cx="2487168"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9" name="Text 7"/>
          <p:cNvSpPr/>
          <p:nvPr/>
        </p:nvSpPr>
        <p:spPr>
          <a:xfrm>
            <a:off x="3378708" y="2103120"/>
            <a:ext cx="2487168" cy="1371600"/>
          </a:xfrm>
          <a:prstGeom prst="rect">
            <a:avLst/>
          </a:prstGeom>
          <a:noFill/>
          <a:ln>
            <a:solidFill/>
          </a:ln>
        </p:spPr>
        <p:txBody>
          <a:bodyPr wrap="square" lIns="0" tIns="0" rIns="0" bIns="0" rtlCol="0" anchor="ctr"/>
          <a:lstStyle/>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Channels</a:t>
            </a:r>
            <a:endParaRPr lang="en-US" sz="1600" dirty="0"/>
          </a:p>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misalign</a:t>
            </a:r>
            <a:endParaRPr lang="en-US" sz="1600" dirty="0"/>
          </a:p>
        </p:txBody>
      </p:sp>
      <p:sp>
        <p:nvSpPr>
          <p:cNvPr id="10" name="Shape 8"/>
          <p:cNvSpPr/>
          <p:nvPr/>
        </p:nvSpPr>
        <p:spPr>
          <a:xfrm>
            <a:off x="3378708" y="2103120"/>
            <a:ext cx="2487168" cy="64008"/>
          </a:xfrm>
          <a:prstGeom prst="rect">
            <a:avLst/>
          </a:prstGeom>
          <a:solidFill>
            <a:srgbClr val="E89A3B"/>
          </a:solidFill>
          <a:ln>
            <a:solidFill/>
          </a:ln>
        </p:spPr>
        <p:txBody>
          <a:bodyPr/>
          <a:lstStyle/>
          <a:p>
            <a:endParaRPr lang="en-US"/>
          </a:p>
        </p:txBody>
      </p:sp>
      <p:sp>
        <p:nvSpPr>
          <p:cNvPr id="11" name="Text 9"/>
          <p:cNvSpPr/>
          <p:nvPr/>
        </p:nvSpPr>
        <p:spPr>
          <a:xfrm>
            <a:off x="5847588" y="2468880"/>
            <a:ext cx="493776" cy="457200"/>
          </a:xfrm>
          <a:prstGeom prst="rect">
            <a:avLst/>
          </a:prstGeom>
          <a:noFill/>
          <a:ln>
            <a:solidFill/>
          </a:ln>
        </p:spPr>
        <p:txBody>
          <a:bodyPr wrap="square" lIns="0" tIns="0" rIns="0" bIns="0" rtlCol="0" anchor="ctr"/>
          <a:lstStyle/>
          <a:p>
            <a:pPr marL="0" indent="0" algn="ctr">
              <a:buNone/>
            </a:pPr>
            <a:r>
              <a:rPr lang="en-US" sz="2000" b="1" dirty="0">
                <a:solidFill>
                  <a:srgbClr val="A4590A"/>
                </a:solidFill>
                <a:latin typeface="Calibri" pitchFamily="34" charset="0"/>
                <a:ea typeface="Calibri" pitchFamily="34" charset="-122"/>
                <a:cs typeface="Calibri" pitchFamily="34" charset="-120"/>
              </a:rPr>
              <a:t>→</a:t>
            </a:r>
            <a:endParaRPr lang="en-US" sz="2000" dirty="0"/>
          </a:p>
        </p:txBody>
      </p:sp>
      <p:sp>
        <p:nvSpPr>
          <p:cNvPr id="12" name="Shape 10"/>
          <p:cNvSpPr/>
          <p:nvPr/>
        </p:nvSpPr>
        <p:spPr>
          <a:xfrm>
            <a:off x="6323076" y="2103120"/>
            <a:ext cx="2487168"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Text 11"/>
          <p:cNvSpPr/>
          <p:nvPr/>
        </p:nvSpPr>
        <p:spPr>
          <a:xfrm>
            <a:off x="6323076" y="2103120"/>
            <a:ext cx="2487168" cy="1371600"/>
          </a:xfrm>
          <a:prstGeom prst="rect">
            <a:avLst/>
          </a:prstGeom>
          <a:noFill/>
          <a:ln>
            <a:solidFill/>
          </a:ln>
        </p:spPr>
        <p:txBody>
          <a:bodyPr wrap="square" lIns="0" tIns="0" rIns="0" bIns="0" rtlCol="0" anchor="ctr"/>
          <a:lstStyle/>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Interpretations</a:t>
            </a:r>
            <a:endParaRPr lang="en-US" sz="1600" dirty="0"/>
          </a:p>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diverge</a:t>
            </a:r>
            <a:endParaRPr lang="en-US" sz="1600" dirty="0"/>
          </a:p>
        </p:txBody>
      </p:sp>
      <p:sp>
        <p:nvSpPr>
          <p:cNvPr id="14" name="Shape 12"/>
          <p:cNvSpPr/>
          <p:nvPr/>
        </p:nvSpPr>
        <p:spPr>
          <a:xfrm>
            <a:off x="6323076" y="2103120"/>
            <a:ext cx="2487168" cy="64008"/>
          </a:xfrm>
          <a:prstGeom prst="rect">
            <a:avLst/>
          </a:prstGeom>
          <a:solidFill>
            <a:srgbClr val="7E3F8F"/>
          </a:solidFill>
          <a:ln>
            <a:solidFill/>
          </a:ln>
        </p:spPr>
        <p:txBody>
          <a:bodyPr/>
          <a:lstStyle/>
          <a:p>
            <a:endParaRPr lang="en-US"/>
          </a:p>
        </p:txBody>
      </p:sp>
      <p:sp>
        <p:nvSpPr>
          <p:cNvPr id="15" name="Text 13"/>
          <p:cNvSpPr/>
          <p:nvPr/>
        </p:nvSpPr>
        <p:spPr>
          <a:xfrm>
            <a:off x="8791956" y="2468880"/>
            <a:ext cx="493776" cy="457200"/>
          </a:xfrm>
          <a:prstGeom prst="rect">
            <a:avLst/>
          </a:prstGeom>
          <a:noFill/>
          <a:ln>
            <a:solidFill/>
          </a:ln>
        </p:spPr>
        <p:txBody>
          <a:bodyPr wrap="square" lIns="0" tIns="0" rIns="0" bIns="0" rtlCol="0" anchor="ctr"/>
          <a:lstStyle/>
          <a:p>
            <a:pPr marL="0" indent="0" algn="ctr">
              <a:buNone/>
            </a:pPr>
            <a:r>
              <a:rPr lang="en-US" sz="2000" b="1" dirty="0">
                <a:solidFill>
                  <a:srgbClr val="A4590A"/>
                </a:solidFill>
                <a:latin typeface="Calibri" pitchFamily="34" charset="0"/>
                <a:ea typeface="Calibri" pitchFamily="34" charset="-122"/>
                <a:cs typeface="Calibri" pitchFamily="34" charset="-120"/>
              </a:rPr>
              <a:t>→</a:t>
            </a:r>
            <a:endParaRPr lang="en-US" sz="2000" dirty="0"/>
          </a:p>
        </p:txBody>
      </p:sp>
      <p:sp>
        <p:nvSpPr>
          <p:cNvPr id="16" name="Shape 14"/>
          <p:cNvSpPr/>
          <p:nvPr/>
        </p:nvSpPr>
        <p:spPr>
          <a:xfrm>
            <a:off x="9267444" y="2103120"/>
            <a:ext cx="2487168" cy="1371600"/>
          </a:xfrm>
          <a:prstGeom prst="roundRect">
            <a:avLst>
              <a:gd name="adj" fmla="val 8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Text 15"/>
          <p:cNvSpPr/>
          <p:nvPr/>
        </p:nvSpPr>
        <p:spPr>
          <a:xfrm>
            <a:off x="9267444" y="2103120"/>
            <a:ext cx="2487168" cy="1371600"/>
          </a:xfrm>
          <a:prstGeom prst="rect">
            <a:avLst/>
          </a:prstGeom>
          <a:noFill/>
          <a:ln>
            <a:solidFill/>
          </a:ln>
        </p:spPr>
        <p:txBody>
          <a:bodyPr wrap="square" lIns="0" tIns="0" rIns="0" bIns="0" rtlCol="0" anchor="ctr"/>
          <a:lstStyle/>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Experience</a:t>
            </a:r>
            <a:endParaRPr lang="en-US" sz="1600" dirty="0"/>
          </a:p>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becomes</a:t>
            </a:r>
            <a:endParaRPr lang="en-US" sz="1600" dirty="0"/>
          </a:p>
          <a:p>
            <a:pPr marL="0" indent="0" algn="ctr">
              <a:lnSpc>
                <a:spcPct val="95000"/>
              </a:lnSpc>
              <a:buNone/>
            </a:pPr>
            <a:r>
              <a:rPr lang="en-US" sz="1600" b="1" dirty="0">
                <a:solidFill>
                  <a:srgbClr val="172033"/>
                </a:solidFill>
                <a:latin typeface="Calibri" pitchFamily="34" charset="0"/>
                <a:ea typeface="Calibri" pitchFamily="34" charset="-122"/>
                <a:cs typeface="Calibri" pitchFamily="34" charset="-120"/>
              </a:rPr>
              <a:t>inconsistent</a:t>
            </a:r>
            <a:endParaRPr lang="en-US" sz="1600" dirty="0"/>
          </a:p>
        </p:txBody>
      </p:sp>
      <p:sp>
        <p:nvSpPr>
          <p:cNvPr id="18" name="Shape 16"/>
          <p:cNvSpPr/>
          <p:nvPr/>
        </p:nvSpPr>
        <p:spPr>
          <a:xfrm>
            <a:off x="9267444" y="2103120"/>
            <a:ext cx="2487168" cy="64008"/>
          </a:xfrm>
          <a:prstGeom prst="rect">
            <a:avLst/>
          </a:prstGeom>
          <a:solidFill>
            <a:srgbClr val="7E3F8F"/>
          </a:solidFill>
          <a:ln>
            <a:solidFill/>
          </a:ln>
        </p:spPr>
        <p:txBody>
          <a:bodyPr/>
          <a:lstStyle/>
          <a:p>
            <a:endParaRPr lang="en-US"/>
          </a:p>
        </p:txBody>
      </p:sp>
      <p:sp>
        <p:nvSpPr>
          <p:cNvPr id="19" name="Shape 17"/>
          <p:cNvSpPr/>
          <p:nvPr/>
        </p:nvSpPr>
        <p:spPr>
          <a:xfrm>
            <a:off x="548640" y="3931920"/>
            <a:ext cx="11091672" cy="2011680"/>
          </a:xfrm>
          <a:prstGeom prst="roundRect">
            <a:avLst>
              <a:gd name="adj" fmla="val 545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0" name="Shape 18"/>
          <p:cNvSpPr/>
          <p:nvPr/>
        </p:nvSpPr>
        <p:spPr>
          <a:xfrm>
            <a:off x="548640" y="3931920"/>
            <a:ext cx="64008" cy="2011680"/>
          </a:xfrm>
          <a:prstGeom prst="rect">
            <a:avLst/>
          </a:prstGeom>
          <a:solidFill>
            <a:srgbClr val="179B8F"/>
          </a:solidFill>
          <a:ln>
            <a:solidFill/>
          </a:ln>
        </p:spPr>
        <p:txBody>
          <a:bodyPr/>
          <a:lstStyle/>
          <a:p>
            <a:endParaRPr lang="en-US"/>
          </a:p>
        </p:txBody>
      </p:sp>
      <p:sp>
        <p:nvSpPr>
          <p:cNvPr id="21" name="Text 19"/>
          <p:cNvSpPr/>
          <p:nvPr/>
        </p:nvSpPr>
        <p:spPr>
          <a:xfrm>
            <a:off x="914400" y="4206240"/>
            <a:ext cx="10424160" cy="457200"/>
          </a:xfrm>
          <a:prstGeom prst="rect">
            <a:avLst/>
          </a:prstGeom>
          <a:noFill/>
          <a:ln>
            <a:solidFill/>
          </a:ln>
        </p:spPr>
        <p:txBody>
          <a:bodyPr wrap="square" lIns="0" tIns="0" rIns="0" bIns="0" rtlCol="0" anchor="ctr"/>
          <a:lstStyle/>
          <a:p>
            <a:pPr marL="0" indent="0">
              <a:buNone/>
            </a:pPr>
            <a:r>
              <a:rPr lang="en-US" sz="1800" b="1" dirty="0">
                <a:solidFill>
                  <a:srgbClr val="172033"/>
                </a:solidFill>
                <a:latin typeface="Georgia" pitchFamily="34" charset="0"/>
                <a:ea typeface="Georgia" pitchFamily="34" charset="-122"/>
                <a:cs typeface="Georgia" pitchFamily="34" charset="-120"/>
              </a:rPr>
              <a:t>Mission is rarely lost in a single decision.</a:t>
            </a:r>
            <a:endParaRPr lang="en-US" sz="1800" dirty="0"/>
          </a:p>
        </p:txBody>
      </p:sp>
      <p:sp>
        <p:nvSpPr>
          <p:cNvPr id="22" name="Text 20"/>
          <p:cNvSpPr/>
          <p:nvPr/>
        </p:nvSpPr>
        <p:spPr>
          <a:xfrm>
            <a:off x="914400" y="4709160"/>
            <a:ext cx="10424160" cy="1097280"/>
          </a:xfrm>
          <a:prstGeom prst="rect">
            <a:avLst/>
          </a:prstGeom>
          <a:noFill/>
          <a:ln>
            <a:solidFill/>
          </a:ln>
        </p:spPr>
        <p:txBody>
          <a:bodyPr wrap="square" lIns="0" tIns="0" rIns="0" bIns="0" rtlCol="0" anchor="t"/>
          <a:lstStyle/>
          <a:p>
            <a:pPr marL="0" indent="0">
              <a:buNone/>
            </a:pPr>
            <a:r>
              <a:rPr lang="en-US" sz="1500" dirty="0">
                <a:solidFill>
                  <a:srgbClr val="425066"/>
                </a:solidFill>
                <a:latin typeface="Calibri" pitchFamily="34" charset="0"/>
                <a:ea typeface="Calibri" pitchFamily="34" charset="-122"/>
                <a:cs typeface="Calibri" pitchFamily="34" charset="-120"/>
              </a:rPr>
              <a:t>It erodes when communication channels misalign and people repeatedly experience inconsistency, exclusion, or silence. Culture suffers not from one failure, but from a pattern of small interpretive gaps left unaddressed. Guarding the mission means guarding how it is communicated and experienced at every layer.</a:t>
            </a:r>
            <a:endParaRPr lang="en-US" sz="1500" dirty="0"/>
          </a:p>
        </p:txBody>
      </p:sp>
      <p:sp>
        <p:nvSpPr>
          <p:cNvPr id="24" name="Text 2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5" name="Text 2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STRUCTURE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Identity Workspaces</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500" i="1" dirty="0">
                <a:solidFill>
                  <a:srgbClr val="596678"/>
                </a:solidFill>
                <a:latin typeface="Calibri" pitchFamily="34" charset="0"/>
                <a:ea typeface="Calibri" pitchFamily="34" charset="-122"/>
                <a:cs typeface="Calibri" pitchFamily="34" charset="-120"/>
              </a:rPr>
              <a:t>Structured spaces where leaders can process complexity and grow their interpretive capacity (Petriglieri &amp; Petriglieri, 2010).</a:t>
            </a:r>
            <a:endParaRPr lang="en-US" sz="1500" dirty="0"/>
          </a:p>
        </p:txBody>
      </p:sp>
      <p:sp>
        <p:nvSpPr>
          <p:cNvPr id="5" name="Shape 3"/>
          <p:cNvSpPr/>
          <p:nvPr/>
        </p:nvSpPr>
        <p:spPr>
          <a:xfrm>
            <a:off x="544068" y="2331720"/>
            <a:ext cx="2103120" cy="242316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1229868" y="2651760"/>
            <a:ext cx="731520" cy="73152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434694" y="2856586"/>
            <a:ext cx="321869" cy="321869"/>
          </a:xfrm>
          <a:prstGeom prst="rect">
            <a:avLst/>
          </a:prstGeom>
          <a:ln>
            <a:solidFill/>
          </a:ln>
        </p:spPr>
      </p:pic>
      <p:sp>
        <p:nvSpPr>
          <p:cNvPr id="8" name="Text 5"/>
          <p:cNvSpPr/>
          <p:nvPr/>
        </p:nvSpPr>
        <p:spPr>
          <a:xfrm>
            <a:off x="635508" y="3611880"/>
            <a:ext cx="1920240" cy="1005840"/>
          </a:xfrm>
          <a:prstGeom prst="rect">
            <a:avLst/>
          </a:prstGeom>
          <a:noFill/>
          <a:ln>
            <a:solidFill/>
          </a:ln>
        </p:spPr>
        <p:txBody>
          <a:bodyPr wrap="square" lIns="0" tIns="0" rIns="0" bIns="0" rtlCol="0" anchor="t"/>
          <a:lstStyle/>
          <a:p>
            <a:pPr marL="0" indent="0" algn="ctr">
              <a:buNone/>
            </a:pPr>
            <a:r>
              <a:rPr lang="en-US" sz="1500" b="1" dirty="0">
                <a:solidFill>
                  <a:srgbClr val="172033"/>
                </a:solidFill>
                <a:latin typeface="Calibri" pitchFamily="34" charset="0"/>
                <a:ea typeface="Calibri" pitchFamily="34" charset="-122"/>
                <a:cs typeface="Calibri" pitchFamily="34" charset="-120"/>
              </a:rPr>
              <a:t>Coaching containers</a:t>
            </a:r>
            <a:endParaRPr lang="en-US" sz="1500" dirty="0"/>
          </a:p>
        </p:txBody>
      </p:sp>
      <p:sp>
        <p:nvSpPr>
          <p:cNvPr id="9" name="Shape 6"/>
          <p:cNvSpPr/>
          <p:nvPr/>
        </p:nvSpPr>
        <p:spPr>
          <a:xfrm>
            <a:off x="2793492" y="2331720"/>
            <a:ext cx="2103120" cy="242316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3479292" y="2651760"/>
            <a:ext cx="731520" cy="73152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3684118" y="2856586"/>
            <a:ext cx="321869" cy="321869"/>
          </a:xfrm>
          <a:prstGeom prst="rect">
            <a:avLst/>
          </a:prstGeom>
          <a:ln>
            <a:solidFill/>
          </a:ln>
        </p:spPr>
      </p:pic>
      <p:sp>
        <p:nvSpPr>
          <p:cNvPr id="12" name="Text 8"/>
          <p:cNvSpPr/>
          <p:nvPr/>
        </p:nvSpPr>
        <p:spPr>
          <a:xfrm>
            <a:off x="2884932" y="3611880"/>
            <a:ext cx="1920240" cy="1005840"/>
          </a:xfrm>
          <a:prstGeom prst="rect">
            <a:avLst/>
          </a:prstGeom>
          <a:noFill/>
          <a:ln>
            <a:solidFill/>
          </a:ln>
        </p:spPr>
        <p:txBody>
          <a:bodyPr wrap="square" lIns="0" tIns="0" rIns="0" bIns="0" rtlCol="0" anchor="t"/>
          <a:lstStyle/>
          <a:p>
            <a:pPr marL="0" indent="0" algn="ctr">
              <a:buNone/>
            </a:pPr>
            <a:r>
              <a:rPr lang="en-US" sz="1500" b="1" dirty="0">
                <a:solidFill>
                  <a:srgbClr val="172033"/>
                </a:solidFill>
                <a:latin typeface="Calibri" pitchFamily="34" charset="0"/>
                <a:ea typeface="Calibri" pitchFamily="34" charset="-122"/>
                <a:cs typeface="Calibri" pitchFamily="34" charset="-120"/>
              </a:rPr>
              <a:t>Peer dialogue</a:t>
            </a:r>
            <a:endParaRPr lang="en-US" sz="1500" dirty="0"/>
          </a:p>
        </p:txBody>
      </p:sp>
      <p:sp>
        <p:nvSpPr>
          <p:cNvPr id="13" name="Shape 9"/>
          <p:cNvSpPr/>
          <p:nvPr/>
        </p:nvSpPr>
        <p:spPr>
          <a:xfrm>
            <a:off x="5042916" y="2331720"/>
            <a:ext cx="2103120" cy="242316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5728716" y="2651760"/>
            <a:ext cx="731520" cy="731520"/>
          </a:xfrm>
          <a:prstGeom prst="ellipse">
            <a:avLst/>
          </a:prstGeom>
          <a:solidFill>
            <a:srgbClr val="C7237E"/>
          </a:solidFill>
          <a:ln>
            <a:solidFill/>
          </a:ln>
        </p:spPr>
        <p:txBody>
          <a:bodyPr/>
          <a:lstStyle/>
          <a:p>
            <a:endParaRPr lang="en-US"/>
          </a:p>
        </p:txBody>
      </p:sp>
      <p:pic>
        <p:nvPicPr>
          <p:cNvPr id="15" name="Image 2" descr="preencoded.png"/>
          <p:cNvPicPr>
            <a:picLocks noChangeAspect="1"/>
          </p:cNvPicPr>
          <p:nvPr/>
        </p:nvPicPr>
        <p:blipFill>
          <a:blip r:embed="rId5"/>
          <a:stretch>
            <a:fillRect/>
          </a:stretch>
        </p:blipFill>
        <p:spPr>
          <a:xfrm>
            <a:off x="5933542" y="2856586"/>
            <a:ext cx="321869" cy="321869"/>
          </a:xfrm>
          <a:prstGeom prst="rect">
            <a:avLst/>
          </a:prstGeom>
          <a:ln>
            <a:solidFill/>
          </a:ln>
        </p:spPr>
      </p:pic>
      <p:sp>
        <p:nvSpPr>
          <p:cNvPr id="16" name="Text 11"/>
          <p:cNvSpPr/>
          <p:nvPr/>
        </p:nvSpPr>
        <p:spPr>
          <a:xfrm>
            <a:off x="5134356" y="3611880"/>
            <a:ext cx="1920240" cy="1005840"/>
          </a:xfrm>
          <a:prstGeom prst="rect">
            <a:avLst/>
          </a:prstGeom>
          <a:noFill/>
          <a:ln>
            <a:solidFill/>
          </a:ln>
        </p:spPr>
        <p:txBody>
          <a:bodyPr wrap="square" lIns="0" tIns="0" rIns="0" bIns="0" rtlCol="0" anchor="t"/>
          <a:lstStyle/>
          <a:p>
            <a:pPr marL="0" indent="0" algn="ctr">
              <a:buNone/>
            </a:pPr>
            <a:r>
              <a:rPr lang="en-US" sz="1500" b="1" dirty="0">
                <a:solidFill>
                  <a:srgbClr val="172033"/>
                </a:solidFill>
                <a:latin typeface="Calibri" pitchFamily="34" charset="0"/>
                <a:ea typeface="Calibri" pitchFamily="34" charset="-122"/>
                <a:cs typeface="Calibri" pitchFamily="34" charset="-120"/>
              </a:rPr>
              <a:t>Insight Circles</a:t>
            </a:r>
            <a:endParaRPr lang="en-US" sz="1500" dirty="0"/>
          </a:p>
        </p:txBody>
      </p:sp>
      <p:sp>
        <p:nvSpPr>
          <p:cNvPr id="17" name="Shape 12"/>
          <p:cNvSpPr/>
          <p:nvPr/>
        </p:nvSpPr>
        <p:spPr>
          <a:xfrm>
            <a:off x="7292340" y="2331720"/>
            <a:ext cx="2103120" cy="242316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3"/>
          <p:cNvSpPr/>
          <p:nvPr/>
        </p:nvSpPr>
        <p:spPr>
          <a:xfrm>
            <a:off x="7978140" y="2651760"/>
            <a:ext cx="731520" cy="731520"/>
          </a:xfrm>
          <a:prstGeom prst="ellipse">
            <a:avLst/>
          </a:prstGeom>
          <a:solidFill>
            <a:srgbClr val="E89A3B"/>
          </a:solidFill>
          <a:ln>
            <a:solidFill/>
          </a:ln>
        </p:spPr>
        <p:txBody>
          <a:bodyPr/>
          <a:lstStyle/>
          <a:p>
            <a:endParaRPr lang="en-US"/>
          </a:p>
        </p:txBody>
      </p:sp>
      <p:pic>
        <p:nvPicPr>
          <p:cNvPr id="19" name="Image 3" descr="preencoded.png"/>
          <p:cNvPicPr>
            <a:picLocks noChangeAspect="1"/>
          </p:cNvPicPr>
          <p:nvPr/>
        </p:nvPicPr>
        <p:blipFill>
          <a:blip r:embed="rId6"/>
          <a:stretch>
            <a:fillRect/>
          </a:stretch>
        </p:blipFill>
        <p:spPr>
          <a:xfrm>
            <a:off x="8182966" y="2856586"/>
            <a:ext cx="321869" cy="321869"/>
          </a:xfrm>
          <a:prstGeom prst="rect">
            <a:avLst/>
          </a:prstGeom>
          <a:ln>
            <a:solidFill/>
          </a:ln>
        </p:spPr>
      </p:pic>
      <p:sp>
        <p:nvSpPr>
          <p:cNvPr id="20" name="Text 14"/>
          <p:cNvSpPr/>
          <p:nvPr/>
        </p:nvSpPr>
        <p:spPr>
          <a:xfrm>
            <a:off x="7383780" y="3611880"/>
            <a:ext cx="1920240" cy="1005840"/>
          </a:xfrm>
          <a:prstGeom prst="rect">
            <a:avLst/>
          </a:prstGeom>
          <a:noFill/>
          <a:ln>
            <a:solidFill/>
          </a:ln>
        </p:spPr>
        <p:txBody>
          <a:bodyPr wrap="square" lIns="0" tIns="0" rIns="0" bIns="0" rtlCol="0" anchor="t"/>
          <a:lstStyle/>
          <a:p>
            <a:pPr marL="0" indent="0" algn="ctr">
              <a:buNone/>
            </a:pPr>
            <a:r>
              <a:rPr lang="en-US" sz="1500" b="1" dirty="0">
                <a:solidFill>
                  <a:srgbClr val="172033"/>
                </a:solidFill>
                <a:latin typeface="Calibri" pitchFamily="34" charset="0"/>
                <a:ea typeface="Calibri" pitchFamily="34" charset="-122"/>
                <a:cs typeface="Calibri" pitchFamily="34" charset="-120"/>
              </a:rPr>
              <a:t>Structured reflection</a:t>
            </a:r>
            <a:endParaRPr lang="en-US" sz="1500" dirty="0"/>
          </a:p>
        </p:txBody>
      </p:sp>
      <p:sp>
        <p:nvSpPr>
          <p:cNvPr id="21" name="Shape 15"/>
          <p:cNvSpPr/>
          <p:nvPr/>
        </p:nvSpPr>
        <p:spPr>
          <a:xfrm>
            <a:off x="9541764" y="2331720"/>
            <a:ext cx="2103120" cy="2423160"/>
          </a:xfrm>
          <a:prstGeom prst="roundRect">
            <a:avLst>
              <a:gd name="adj" fmla="val 521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16"/>
          <p:cNvSpPr/>
          <p:nvPr/>
        </p:nvSpPr>
        <p:spPr>
          <a:xfrm>
            <a:off x="10227564" y="2651760"/>
            <a:ext cx="731520" cy="731520"/>
          </a:xfrm>
          <a:prstGeom prst="ellipse">
            <a:avLst/>
          </a:prstGeom>
          <a:solidFill>
            <a:srgbClr val="179B8F"/>
          </a:solidFill>
          <a:ln>
            <a:solidFill/>
          </a:ln>
        </p:spPr>
        <p:txBody>
          <a:bodyPr/>
          <a:lstStyle/>
          <a:p>
            <a:endParaRPr lang="en-US"/>
          </a:p>
        </p:txBody>
      </p:sp>
      <p:pic>
        <p:nvPicPr>
          <p:cNvPr id="23" name="Image 4" descr="preencoded.png"/>
          <p:cNvPicPr>
            <a:picLocks noChangeAspect="1"/>
          </p:cNvPicPr>
          <p:nvPr/>
        </p:nvPicPr>
        <p:blipFill>
          <a:blip r:embed="rId7"/>
          <a:stretch>
            <a:fillRect/>
          </a:stretch>
        </p:blipFill>
        <p:spPr>
          <a:xfrm>
            <a:off x="10432390" y="2856586"/>
            <a:ext cx="321869" cy="321869"/>
          </a:xfrm>
          <a:prstGeom prst="rect">
            <a:avLst/>
          </a:prstGeom>
          <a:ln>
            <a:solidFill/>
          </a:ln>
        </p:spPr>
      </p:pic>
      <p:sp>
        <p:nvSpPr>
          <p:cNvPr id="24" name="Text 17"/>
          <p:cNvSpPr/>
          <p:nvPr/>
        </p:nvSpPr>
        <p:spPr>
          <a:xfrm>
            <a:off x="9633204" y="3611880"/>
            <a:ext cx="1920240" cy="1005840"/>
          </a:xfrm>
          <a:prstGeom prst="rect">
            <a:avLst/>
          </a:prstGeom>
          <a:noFill/>
          <a:ln>
            <a:solidFill/>
          </a:ln>
        </p:spPr>
        <p:txBody>
          <a:bodyPr wrap="square" lIns="0" tIns="0" rIns="0" bIns="0" rtlCol="0" anchor="t"/>
          <a:lstStyle/>
          <a:p>
            <a:pPr marL="0" indent="0" algn="ctr">
              <a:buNone/>
            </a:pPr>
            <a:r>
              <a:rPr lang="en-US" sz="1500" b="1" dirty="0">
                <a:solidFill>
                  <a:srgbClr val="172033"/>
                </a:solidFill>
                <a:latin typeface="Calibri" pitchFamily="34" charset="0"/>
                <a:ea typeface="Calibri" pitchFamily="34" charset="-122"/>
                <a:cs typeface="Calibri" pitchFamily="34" charset="-120"/>
              </a:rPr>
              <a:t>Feedback review</a:t>
            </a:r>
            <a:endParaRPr lang="en-US" sz="1500" dirty="0"/>
          </a:p>
        </p:txBody>
      </p:sp>
      <p:sp>
        <p:nvSpPr>
          <p:cNvPr id="25" name="Text 18"/>
          <p:cNvSpPr/>
          <p:nvPr/>
        </p:nvSpPr>
        <p:spPr>
          <a:xfrm>
            <a:off x="548640" y="5029200"/>
            <a:ext cx="11091672" cy="457200"/>
          </a:xfrm>
          <a:prstGeom prst="rect">
            <a:avLst/>
          </a:prstGeom>
          <a:noFill/>
          <a:ln>
            <a:solidFill/>
          </a:ln>
        </p:spPr>
        <p:txBody>
          <a:bodyPr wrap="square" lIns="0" tIns="0" rIns="0" bIns="0" rtlCol="0" anchor="ctr"/>
          <a:lstStyle/>
          <a:p>
            <a:pPr marL="0" indent="0" algn="ctr">
              <a:buNone/>
            </a:pPr>
            <a:r>
              <a:rPr lang="en-US" sz="1500" i="1" dirty="0">
                <a:solidFill>
                  <a:srgbClr val="425066"/>
                </a:solidFill>
                <a:latin typeface="Calibri" pitchFamily="34" charset="0"/>
                <a:ea typeface="Calibri" pitchFamily="34" charset="-122"/>
                <a:cs typeface="Calibri" pitchFamily="34" charset="-120"/>
              </a:rPr>
              <a:t>Capacity is built in containers, not in crises. Without dedicated space to reflect, leaders default to reaction.</a:t>
            </a:r>
            <a:endParaRPr lang="en-US" sz="1500" dirty="0"/>
          </a:p>
        </p:txBody>
      </p:sp>
      <p:sp>
        <p:nvSpPr>
          <p:cNvPr id="27" name="Text 19"/>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8" name="Text 20"/>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FUTURE OF DEVELOPMENT</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Capacity over competency</a:t>
            </a:r>
            <a:endParaRPr lang="en-US" sz="3100" dirty="0"/>
          </a:p>
        </p:txBody>
      </p:sp>
      <p:sp>
        <p:nvSpPr>
          <p:cNvPr id="4" name="Shape 2"/>
          <p:cNvSpPr/>
          <p:nvPr/>
        </p:nvSpPr>
        <p:spPr>
          <a:xfrm>
            <a:off x="548640" y="1920240"/>
            <a:ext cx="5440680"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920240"/>
            <a:ext cx="64008" cy="3657600"/>
          </a:xfrm>
          <a:prstGeom prst="rect">
            <a:avLst/>
          </a:prstGeom>
          <a:solidFill>
            <a:srgbClr val="D8E2EA"/>
          </a:solidFill>
          <a:ln>
            <a:solidFill/>
          </a:ln>
        </p:spPr>
        <p:txBody>
          <a:bodyPr/>
          <a:lstStyle/>
          <a:p>
            <a:endParaRPr lang="en-US"/>
          </a:p>
        </p:txBody>
      </p:sp>
      <p:sp>
        <p:nvSpPr>
          <p:cNvPr id="6" name="Shape 4"/>
          <p:cNvSpPr/>
          <p:nvPr/>
        </p:nvSpPr>
        <p:spPr>
          <a:xfrm>
            <a:off x="914400" y="2286000"/>
            <a:ext cx="685800" cy="685800"/>
          </a:xfrm>
          <a:prstGeom prst="ellipse">
            <a:avLst/>
          </a:prstGeom>
          <a:solidFill>
            <a:srgbClr val="D8E2EA"/>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106424" y="2478024"/>
            <a:ext cx="301752" cy="301752"/>
          </a:xfrm>
          <a:prstGeom prst="rect">
            <a:avLst/>
          </a:prstGeom>
          <a:ln>
            <a:solidFill/>
          </a:ln>
        </p:spPr>
      </p:pic>
      <p:sp>
        <p:nvSpPr>
          <p:cNvPr id="8" name="Text 5"/>
          <p:cNvSpPr/>
          <p:nvPr/>
        </p:nvSpPr>
        <p:spPr>
          <a:xfrm>
            <a:off x="1828800" y="2286000"/>
            <a:ext cx="3931920" cy="68580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Calibri" pitchFamily="34" charset="0"/>
                <a:ea typeface="Calibri" pitchFamily="34" charset="-122"/>
                <a:cs typeface="Calibri" pitchFamily="34" charset="-120"/>
              </a:rPr>
              <a:t>Competency</a:t>
            </a:r>
            <a:endParaRPr lang="en-US" sz="1900" dirty="0"/>
          </a:p>
        </p:txBody>
      </p:sp>
      <p:sp>
        <p:nvSpPr>
          <p:cNvPr id="9" name="Text 6"/>
          <p:cNvSpPr/>
          <p:nvPr/>
        </p:nvSpPr>
        <p:spPr>
          <a:xfrm>
            <a:off x="914400" y="3291840"/>
            <a:ext cx="4754880" cy="2103120"/>
          </a:xfrm>
          <a:prstGeom prst="rect">
            <a:avLst/>
          </a:prstGeom>
          <a:noFill/>
          <a:ln>
            <a:solidFill/>
          </a:ln>
        </p:spPr>
        <p:txBody>
          <a:bodyPr wrap="square" lIns="0" tIns="0" rIns="0" bIns="0" rtlCol="0" anchor="t"/>
          <a:lstStyle/>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Technical skills and knowledge</a:t>
            </a:r>
            <a:endParaRPr lang="en-US" sz="1600" dirty="0"/>
          </a:p>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What a leader can do</a:t>
            </a:r>
            <a:endParaRPr lang="en-US" sz="1600" dirty="0"/>
          </a:p>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Necessary — but not sufficient for the messy middle</a:t>
            </a:r>
            <a:endParaRPr lang="en-US" sz="1600" dirty="0"/>
          </a:p>
        </p:txBody>
      </p:sp>
      <p:sp>
        <p:nvSpPr>
          <p:cNvPr id="10" name="Shape 7"/>
          <p:cNvSpPr/>
          <p:nvPr/>
        </p:nvSpPr>
        <p:spPr>
          <a:xfrm>
            <a:off x="6199632" y="1920240"/>
            <a:ext cx="5440680" cy="3657600"/>
          </a:xfrm>
          <a:prstGeom prst="roundRect">
            <a:avLst>
              <a:gd name="adj" fmla="val 3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6199632" y="1920240"/>
            <a:ext cx="64008" cy="3657600"/>
          </a:xfrm>
          <a:prstGeom prst="rect">
            <a:avLst/>
          </a:prstGeom>
          <a:solidFill>
            <a:srgbClr val="179B8F"/>
          </a:solidFill>
          <a:ln>
            <a:solidFill/>
          </a:ln>
        </p:spPr>
        <p:txBody>
          <a:bodyPr/>
          <a:lstStyle/>
          <a:p>
            <a:endParaRPr lang="en-US"/>
          </a:p>
        </p:txBody>
      </p:sp>
      <p:sp>
        <p:nvSpPr>
          <p:cNvPr id="12" name="Shape 9"/>
          <p:cNvSpPr/>
          <p:nvPr/>
        </p:nvSpPr>
        <p:spPr>
          <a:xfrm>
            <a:off x="6565392" y="2286000"/>
            <a:ext cx="685800" cy="685800"/>
          </a:xfrm>
          <a:prstGeom prst="ellipse">
            <a:avLst/>
          </a:prstGeom>
          <a:solidFill>
            <a:srgbClr val="179B8F"/>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6757416" y="2478024"/>
            <a:ext cx="301752" cy="301752"/>
          </a:xfrm>
          <a:prstGeom prst="rect">
            <a:avLst/>
          </a:prstGeom>
          <a:ln>
            <a:solidFill/>
          </a:ln>
        </p:spPr>
      </p:pic>
      <p:sp>
        <p:nvSpPr>
          <p:cNvPr id="14" name="Text 10"/>
          <p:cNvSpPr/>
          <p:nvPr/>
        </p:nvSpPr>
        <p:spPr>
          <a:xfrm>
            <a:off x="7479792" y="2286000"/>
            <a:ext cx="3931920" cy="68580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Calibri" pitchFamily="34" charset="0"/>
                <a:ea typeface="Calibri" pitchFamily="34" charset="-122"/>
                <a:cs typeface="Calibri" pitchFamily="34" charset="-120"/>
              </a:rPr>
              <a:t>Capacity</a:t>
            </a:r>
            <a:endParaRPr lang="en-US" sz="1900" dirty="0"/>
          </a:p>
        </p:txBody>
      </p:sp>
      <p:sp>
        <p:nvSpPr>
          <p:cNvPr id="15" name="Text 11"/>
          <p:cNvSpPr/>
          <p:nvPr/>
        </p:nvSpPr>
        <p:spPr>
          <a:xfrm>
            <a:off x="6565392" y="3291840"/>
            <a:ext cx="4754880" cy="2103120"/>
          </a:xfrm>
          <a:prstGeom prst="rect">
            <a:avLst/>
          </a:prstGeom>
          <a:noFill/>
          <a:ln>
            <a:solidFill/>
          </a:ln>
        </p:spPr>
        <p:txBody>
          <a:bodyPr wrap="square" lIns="0" tIns="0" rIns="0" bIns="0" rtlCol="0" anchor="t"/>
          <a:lstStyle/>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Interpretive and relational range</a:t>
            </a:r>
            <a:endParaRPr lang="en-US" sz="1600" dirty="0"/>
          </a:p>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How a leader makes meaning under ambiguity</a:t>
            </a:r>
            <a:endParaRPr lang="en-US" sz="1600" dirty="0"/>
          </a:p>
          <a:p>
            <a:pPr marL="177800" indent="-177800">
              <a:spcAft>
                <a:spcPts val="1400"/>
              </a:spcAft>
              <a:buSzPct val="100000"/>
              <a:buChar char="•"/>
            </a:pPr>
            <a:r>
              <a:rPr lang="en-US" sz="1600" dirty="0">
                <a:solidFill>
                  <a:srgbClr val="425066"/>
                </a:solidFill>
                <a:latin typeface="Calibri" pitchFamily="34" charset="0"/>
                <a:ea typeface="Calibri" pitchFamily="34" charset="-122"/>
                <a:cs typeface="Calibri" pitchFamily="34" charset="-120"/>
              </a:rPr>
              <a:t>The differentiator at senior layers</a:t>
            </a:r>
            <a:endParaRPr lang="en-US" sz="1600" dirty="0"/>
          </a:p>
        </p:txBody>
      </p:sp>
      <p:sp>
        <p:nvSpPr>
          <p:cNvPr id="16" name="Text 12"/>
          <p:cNvSpPr/>
          <p:nvPr/>
        </p:nvSpPr>
        <p:spPr>
          <a:xfrm>
            <a:off x="548640" y="5715000"/>
            <a:ext cx="11091672" cy="365760"/>
          </a:xfrm>
          <a:prstGeom prst="rect">
            <a:avLst/>
          </a:prstGeom>
          <a:noFill/>
          <a:ln>
            <a:solidFill/>
          </a:ln>
        </p:spPr>
        <p:txBody>
          <a:bodyPr wrap="square" lIns="0" tIns="0" rIns="0" bIns="0" rtlCol="0" anchor="ctr"/>
          <a:lstStyle/>
          <a:p>
            <a:pPr marL="0" indent="0" algn="ctr">
              <a:buNone/>
            </a:pPr>
            <a:r>
              <a:rPr lang="en-US" sz="1400" i="1" dirty="0">
                <a:solidFill>
                  <a:srgbClr val="596678"/>
                </a:solidFill>
                <a:latin typeface="Calibri" pitchFamily="34" charset="0"/>
                <a:ea typeface="Calibri" pitchFamily="34" charset="-122"/>
                <a:cs typeface="Calibri" pitchFamily="34" charset="-120"/>
              </a:rPr>
              <a:t>Future leadership development should build interpretive capacity — not only technical competency.</a:t>
            </a:r>
            <a:endParaRPr lang="en-US" sz="1400" dirty="0"/>
          </a:p>
        </p:txBody>
      </p:sp>
      <p:sp>
        <p:nvSpPr>
          <p:cNvPr id="18" name="Text 1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9" name="Text 1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PRINCIPLE</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Meaning, not just metrics</a:t>
            </a:r>
            <a:endParaRPr lang="en-US" sz="3100" dirty="0"/>
          </a:p>
        </p:txBody>
      </p:sp>
      <p:sp>
        <p:nvSpPr>
          <p:cNvPr id="4" name="Shape 2"/>
          <p:cNvSpPr/>
          <p:nvPr/>
        </p:nvSpPr>
        <p:spPr>
          <a:xfrm>
            <a:off x="548640" y="1965960"/>
            <a:ext cx="5440680" cy="2743200"/>
          </a:xfrm>
          <a:prstGeom prst="roundRect">
            <a:avLst>
              <a:gd name="adj" fmla="val 4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965960"/>
            <a:ext cx="64008" cy="2743200"/>
          </a:xfrm>
          <a:prstGeom prst="rect">
            <a:avLst/>
          </a:prstGeom>
          <a:solidFill>
            <a:srgbClr val="179B8F"/>
          </a:solidFill>
          <a:ln>
            <a:solidFill/>
          </a:ln>
        </p:spPr>
        <p:txBody>
          <a:bodyPr/>
          <a:lstStyle/>
          <a:p>
            <a:endParaRPr lang="en-US"/>
          </a:p>
        </p:txBody>
      </p:sp>
      <p:sp>
        <p:nvSpPr>
          <p:cNvPr id="6" name="Shape 4"/>
          <p:cNvSpPr/>
          <p:nvPr/>
        </p:nvSpPr>
        <p:spPr>
          <a:xfrm>
            <a:off x="914400" y="2331720"/>
            <a:ext cx="685800" cy="68580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1106424" y="2523744"/>
            <a:ext cx="301752" cy="301752"/>
          </a:xfrm>
          <a:prstGeom prst="rect">
            <a:avLst/>
          </a:prstGeom>
          <a:ln>
            <a:solidFill/>
          </a:ln>
        </p:spPr>
      </p:pic>
      <p:sp>
        <p:nvSpPr>
          <p:cNvPr id="8" name="Text 5"/>
          <p:cNvSpPr/>
          <p:nvPr/>
        </p:nvSpPr>
        <p:spPr>
          <a:xfrm>
            <a:off x="1828800" y="2331720"/>
            <a:ext cx="3931920" cy="68580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Calibri" pitchFamily="34" charset="0"/>
                <a:ea typeface="Calibri" pitchFamily="34" charset="-122"/>
                <a:cs typeface="Calibri" pitchFamily="34" charset="-120"/>
              </a:rPr>
              <a:t>Metrics</a:t>
            </a:r>
            <a:endParaRPr lang="en-US" sz="1900" dirty="0"/>
          </a:p>
        </p:txBody>
      </p:sp>
      <p:sp>
        <p:nvSpPr>
          <p:cNvPr id="9" name="Text 6"/>
          <p:cNvSpPr/>
          <p:nvPr/>
        </p:nvSpPr>
        <p:spPr>
          <a:xfrm>
            <a:off x="914400" y="3291840"/>
            <a:ext cx="4754880" cy="1280160"/>
          </a:xfrm>
          <a:prstGeom prst="rect">
            <a:avLst/>
          </a:prstGeom>
          <a:noFill/>
          <a:ln>
            <a:solidFill/>
          </a:ln>
        </p:spPr>
        <p:txBody>
          <a:bodyPr wrap="square" lIns="0" tIns="0" rIns="0" bIns="0" rtlCol="0" anchor="t"/>
          <a:lstStyle/>
          <a:p>
            <a:pPr marL="0" indent="0">
              <a:buNone/>
            </a:pPr>
            <a:r>
              <a:rPr lang="en-US" sz="1600" dirty="0">
                <a:solidFill>
                  <a:srgbClr val="425066"/>
                </a:solidFill>
                <a:latin typeface="Calibri" pitchFamily="34" charset="0"/>
                <a:ea typeface="Calibri" pitchFamily="34" charset="-122"/>
                <a:cs typeface="Calibri" pitchFamily="34" charset="-120"/>
              </a:rPr>
              <a:t>Metrics matter. They focus effort, reveal trends, and keep us accountable to results.</a:t>
            </a:r>
            <a:endParaRPr lang="en-US" sz="1600" dirty="0"/>
          </a:p>
        </p:txBody>
      </p:sp>
      <p:sp>
        <p:nvSpPr>
          <p:cNvPr id="10" name="Shape 7"/>
          <p:cNvSpPr/>
          <p:nvPr/>
        </p:nvSpPr>
        <p:spPr>
          <a:xfrm>
            <a:off x="6199632" y="1965960"/>
            <a:ext cx="5440680" cy="2743200"/>
          </a:xfrm>
          <a:prstGeom prst="roundRect">
            <a:avLst>
              <a:gd name="adj" fmla="val 4000"/>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8"/>
          <p:cNvSpPr/>
          <p:nvPr/>
        </p:nvSpPr>
        <p:spPr>
          <a:xfrm>
            <a:off x="6199632" y="1965960"/>
            <a:ext cx="64008" cy="2743200"/>
          </a:xfrm>
          <a:prstGeom prst="rect">
            <a:avLst/>
          </a:prstGeom>
          <a:solidFill>
            <a:srgbClr val="179B8F"/>
          </a:solidFill>
          <a:ln>
            <a:solidFill/>
          </a:ln>
        </p:spPr>
        <p:txBody>
          <a:bodyPr/>
          <a:lstStyle/>
          <a:p>
            <a:endParaRPr lang="en-US"/>
          </a:p>
        </p:txBody>
      </p:sp>
      <p:sp>
        <p:nvSpPr>
          <p:cNvPr id="12" name="Shape 9"/>
          <p:cNvSpPr/>
          <p:nvPr/>
        </p:nvSpPr>
        <p:spPr>
          <a:xfrm>
            <a:off x="6565392" y="2331720"/>
            <a:ext cx="685800" cy="685800"/>
          </a:xfrm>
          <a:prstGeom prst="ellipse">
            <a:avLst/>
          </a:prstGeom>
          <a:solidFill>
            <a:srgbClr val="179B8F"/>
          </a:solidFill>
          <a:ln>
            <a:solidFill/>
          </a:ln>
        </p:spPr>
        <p:txBody>
          <a:bodyPr/>
          <a:lstStyle/>
          <a:p>
            <a:endParaRPr lang="en-US"/>
          </a:p>
        </p:txBody>
      </p:sp>
      <p:pic>
        <p:nvPicPr>
          <p:cNvPr id="13" name="Image 1" descr="preencoded.png"/>
          <p:cNvPicPr>
            <a:picLocks noChangeAspect="1"/>
          </p:cNvPicPr>
          <p:nvPr/>
        </p:nvPicPr>
        <p:blipFill>
          <a:blip r:embed="rId4"/>
          <a:stretch>
            <a:fillRect/>
          </a:stretch>
        </p:blipFill>
        <p:spPr>
          <a:xfrm>
            <a:off x="6757416" y="2523744"/>
            <a:ext cx="301752" cy="301752"/>
          </a:xfrm>
          <a:prstGeom prst="rect">
            <a:avLst/>
          </a:prstGeom>
          <a:ln>
            <a:solidFill/>
          </a:ln>
        </p:spPr>
      </p:pic>
      <p:sp>
        <p:nvSpPr>
          <p:cNvPr id="14" name="Text 10"/>
          <p:cNvSpPr/>
          <p:nvPr/>
        </p:nvSpPr>
        <p:spPr>
          <a:xfrm>
            <a:off x="7479792" y="2331720"/>
            <a:ext cx="3931920" cy="685800"/>
          </a:xfrm>
          <a:prstGeom prst="rect">
            <a:avLst/>
          </a:prstGeom>
          <a:noFill/>
          <a:ln>
            <a:solidFill/>
          </a:ln>
        </p:spPr>
        <p:txBody>
          <a:bodyPr wrap="square" lIns="0" tIns="0" rIns="0" bIns="0" rtlCol="0" anchor="ctr"/>
          <a:lstStyle/>
          <a:p>
            <a:pPr marL="0" indent="0">
              <a:buNone/>
            </a:pPr>
            <a:r>
              <a:rPr lang="en-US" sz="1900" b="1" dirty="0">
                <a:solidFill>
                  <a:srgbClr val="172033"/>
                </a:solidFill>
                <a:latin typeface="Calibri" pitchFamily="34" charset="0"/>
                <a:ea typeface="Calibri" pitchFamily="34" charset="-122"/>
                <a:cs typeface="Calibri" pitchFamily="34" charset="-120"/>
              </a:rPr>
              <a:t>Meaning</a:t>
            </a:r>
            <a:endParaRPr lang="en-US" sz="1900" dirty="0"/>
          </a:p>
        </p:txBody>
      </p:sp>
      <p:sp>
        <p:nvSpPr>
          <p:cNvPr id="15" name="Text 11"/>
          <p:cNvSpPr/>
          <p:nvPr/>
        </p:nvSpPr>
        <p:spPr>
          <a:xfrm>
            <a:off x="6565392" y="3291840"/>
            <a:ext cx="4754880" cy="1280160"/>
          </a:xfrm>
          <a:prstGeom prst="rect">
            <a:avLst/>
          </a:prstGeom>
          <a:noFill/>
          <a:ln>
            <a:solidFill/>
          </a:ln>
        </p:spPr>
        <p:txBody>
          <a:bodyPr wrap="square" lIns="0" tIns="0" rIns="0" bIns="0" rtlCol="0" anchor="t"/>
          <a:lstStyle/>
          <a:p>
            <a:pPr marL="0" indent="0">
              <a:buNone/>
            </a:pPr>
            <a:r>
              <a:rPr lang="en-US" sz="1600" dirty="0">
                <a:solidFill>
                  <a:srgbClr val="425066"/>
                </a:solidFill>
                <a:latin typeface="Calibri" pitchFamily="34" charset="0"/>
                <a:ea typeface="Calibri" pitchFamily="34" charset="-122"/>
                <a:cs typeface="Calibri" pitchFamily="34" charset="-120"/>
              </a:rPr>
              <a:t>But meaning determines whether people stay engaged enough to carry the mission through hard seasons.</a:t>
            </a:r>
            <a:endParaRPr lang="en-US" sz="1600" dirty="0"/>
          </a:p>
        </p:txBody>
      </p:sp>
      <p:sp>
        <p:nvSpPr>
          <p:cNvPr id="16" name="Shape 12"/>
          <p:cNvSpPr/>
          <p:nvPr/>
        </p:nvSpPr>
        <p:spPr>
          <a:xfrm>
            <a:off x="548640" y="4892040"/>
            <a:ext cx="11091672" cy="1005840"/>
          </a:xfrm>
          <a:prstGeom prst="roundRect">
            <a:avLst>
              <a:gd name="adj" fmla="val 1090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Text 13"/>
          <p:cNvSpPr/>
          <p:nvPr/>
        </p:nvSpPr>
        <p:spPr>
          <a:xfrm>
            <a:off x="868680" y="4892040"/>
            <a:ext cx="10424160" cy="1005840"/>
          </a:xfrm>
          <a:prstGeom prst="rect">
            <a:avLst/>
          </a:prstGeom>
          <a:noFill/>
          <a:ln>
            <a:solidFill/>
          </a:ln>
        </p:spPr>
        <p:txBody>
          <a:bodyPr wrap="square" lIns="0" tIns="0" rIns="0" bIns="0" rtlCol="0" anchor="ctr"/>
          <a:lstStyle/>
          <a:p>
            <a:pPr marL="0" indent="0" algn="ctr">
              <a:buNone/>
            </a:pPr>
            <a:r>
              <a:rPr lang="en-US" sz="1700" b="1" i="1" dirty="0">
                <a:solidFill>
                  <a:srgbClr val="172033"/>
                </a:solidFill>
                <a:latin typeface="Georgia" pitchFamily="34" charset="0"/>
                <a:ea typeface="Georgia" pitchFamily="34" charset="-122"/>
                <a:cs typeface="Georgia" pitchFamily="34" charset="-120"/>
              </a:rPr>
              <a:t>Metrics tell you whether the work is getting done. Meaning tells you whether people will still be here to do it.</a:t>
            </a:r>
            <a:endParaRPr lang="en-US" sz="1700" dirty="0"/>
          </a:p>
        </p:txBody>
      </p:sp>
      <p:sp>
        <p:nvSpPr>
          <p:cNvPr id="19" name="Text 14"/>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20" name="Text 15"/>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DAY 3 · COMMITMENT</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Your 90-Day Stewardship Plan</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600" dirty="0">
                <a:solidFill>
                  <a:srgbClr val="425066"/>
                </a:solidFill>
                <a:latin typeface="Calibri" pitchFamily="34" charset="0"/>
                <a:ea typeface="Calibri" pitchFamily="34" charset="-122"/>
                <a:cs typeface="Calibri" pitchFamily="34" charset="-120"/>
              </a:rPr>
              <a:t>Before you leave, name one concrete commitment in each area.</a:t>
            </a:r>
            <a:endParaRPr lang="en-US" sz="1600" dirty="0"/>
          </a:p>
        </p:txBody>
      </p:sp>
      <p:sp>
        <p:nvSpPr>
          <p:cNvPr id="5" name="Shape 3"/>
          <p:cNvSpPr/>
          <p:nvPr/>
        </p:nvSpPr>
        <p:spPr>
          <a:xfrm>
            <a:off x="548640" y="2240280"/>
            <a:ext cx="11091672" cy="658368"/>
          </a:xfrm>
          <a:prstGeom prst="roundRect">
            <a:avLst>
              <a:gd name="adj" fmla="val 111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548640" y="2240280"/>
            <a:ext cx="64008" cy="658368"/>
          </a:xfrm>
          <a:prstGeom prst="rect">
            <a:avLst/>
          </a:prstGeom>
          <a:solidFill>
            <a:srgbClr val="179B8F"/>
          </a:solidFill>
          <a:ln>
            <a:solidFill/>
          </a:ln>
        </p:spPr>
        <p:txBody>
          <a:bodyPr/>
          <a:lstStyle/>
          <a:p>
            <a:endParaRPr lang="en-US"/>
          </a:p>
        </p:txBody>
      </p:sp>
      <p:sp>
        <p:nvSpPr>
          <p:cNvPr id="7" name="Shape 5"/>
          <p:cNvSpPr/>
          <p:nvPr/>
        </p:nvSpPr>
        <p:spPr>
          <a:xfrm>
            <a:off x="777240" y="2340864"/>
            <a:ext cx="457200" cy="457200"/>
          </a:xfrm>
          <a:prstGeom prst="ellipse">
            <a:avLst/>
          </a:prstGeom>
          <a:solidFill>
            <a:srgbClr val="179B8F"/>
          </a:solidFill>
          <a:ln>
            <a:solidFill/>
          </a:ln>
        </p:spPr>
        <p:txBody>
          <a:bodyPr/>
          <a:lstStyle/>
          <a:p>
            <a:endParaRPr lang="en-US"/>
          </a:p>
        </p:txBody>
      </p:sp>
      <p:pic>
        <p:nvPicPr>
          <p:cNvPr id="8" name="Image 0" descr="preencoded.png"/>
          <p:cNvPicPr>
            <a:picLocks noChangeAspect="1"/>
          </p:cNvPicPr>
          <p:nvPr/>
        </p:nvPicPr>
        <p:blipFill>
          <a:blip r:embed="rId3"/>
          <a:stretch>
            <a:fillRect/>
          </a:stretch>
        </p:blipFill>
        <p:spPr>
          <a:xfrm>
            <a:off x="905256" y="2468880"/>
            <a:ext cx="201168" cy="201168"/>
          </a:xfrm>
          <a:prstGeom prst="rect">
            <a:avLst/>
          </a:prstGeom>
          <a:ln>
            <a:solidFill/>
          </a:ln>
        </p:spPr>
      </p:pic>
      <p:sp>
        <p:nvSpPr>
          <p:cNvPr id="9" name="Text 6"/>
          <p:cNvSpPr/>
          <p:nvPr/>
        </p:nvSpPr>
        <p:spPr>
          <a:xfrm>
            <a:off x="1417320" y="2240280"/>
            <a:ext cx="7315200" cy="658368"/>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One communication behavior to improve</a:t>
            </a:r>
            <a:endParaRPr lang="en-US" sz="1600" dirty="0"/>
          </a:p>
        </p:txBody>
      </p:sp>
      <p:sp>
        <p:nvSpPr>
          <p:cNvPr id="10" name="Shape 7"/>
          <p:cNvSpPr/>
          <p:nvPr/>
        </p:nvSpPr>
        <p:spPr>
          <a:xfrm>
            <a:off x="8869680" y="2359152"/>
            <a:ext cx="2651760" cy="420624"/>
          </a:xfrm>
          <a:prstGeom prst="roundRect">
            <a:avLst>
              <a:gd name="adj" fmla="val 10870"/>
            </a:avLst>
          </a:prstGeom>
          <a:solidFill>
            <a:srgbClr val="FFFFFF"/>
          </a:solidFill>
          <a:ln w="12700">
            <a:solidFill/>
            <a:prstDash val="solid"/>
          </a:ln>
        </p:spPr>
        <p:txBody>
          <a:bodyPr/>
          <a:lstStyle/>
          <a:p>
            <a:endParaRPr lang="en-US"/>
          </a:p>
        </p:txBody>
      </p:sp>
      <p:sp>
        <p:nvSpPr>
          <p:cNvPr id="11" name="Text 8"/>
          <p:cNvSpPr/>
          <p:nvPr/>
        </p:nvSpPr>
        <p:spPr>
          <a:xfrm>
            <a:off x="8961120" y="2359152"/>
            <a:ext cx="2468880" cy="420624"/>
          </a:xfrm>
          <a:prstGeom prst="rect">
            <a:avLst/>
          </a:prstGeom>
          <a:noFill/>
          <a:ln>
            <a:solidFill/>
          </a:ln>
        </p:spPr>
        <p:txBody>
          <a:bodyPr wrap="square" lIns="0" tIns="0" rIns="0" bIns="0" rtlCol="0" anchor="ctr"/>
          <a:lstStyle/>
          <a:p>
            <a:pPr marL="0" indent="0">
              <a:buNone/>
            </a:pPr>
            <a:r>
              <a:rPr lang="en-US" sz="1000" i="1" dirty="0">
                <a:solidFill>
                  <a:srgbClr val="596678"/>
                </a:solidFill>
                <a:latin typeface="Calibri" pitchFamily="34" charset="0"/>
                <a:ea typeface="Calibri" pitchFamily="34" charset="-122"/>
                <a:cs typeface="Calibri" pitchFamily="34" charset="-120"/>
              </a:rPr>
              <a:t>write your commitment</a:t>
            </a:r>
            <a:endParaRPr lang="en-US" sz="1000" dirty="0"/>
          </a:p>
        </p:txBody>
      </p:sp>
      <p:sp>
        <p:nvSpPr>
          <p:cNvPr id="12" name="Shape 9"/>
          <p:cNvSpPr/>
          <p:nvPr/>
        </p:nvSpPr>
        <p:spPr>
          <a:xfrm>
            <a:off x="548640" y="3017520"/>
            <a:ext cx="11091672" cy="658368"/>
          </a:xfrm>
          <a:prstGeom prst="roundRect">
            <a:avLst>
              <a:gd name="adj" fmla="val 111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0"/>
          <p:cNvSpPr/>
          <p:nvPr/>
        </p:nvSpPr>
        <p:spPr>
          <a:xfrm>
            <a:off x="548640" y="3017520"/>
            <a:ext cx="64008" cy="658368"/>
          </a:xfrm>
          <a:prstGeom prst="rect">
            <a:avLst/>
          </a:prstGeom>
          <a:solidFill>
            <a:srgbClr val="E89A3B"/>
          </a:solidFill>
          <a:ln>
            <a:solidFill/>
          </a:ln>
        </p:spPr>
        <p:txBody>
          <a:bodyPr/>
          <a:lstStyle/>
          <a:p>
            <a:endParaRPr lang="en-US"/>
          </a:p>
        </p:txBody>
      </p:sp>
      <p:sp>
        <p:nvSpPr>
          <p:cNvPr id="14" name="Shape 11"/>
          <p:cNvSpPr/>
          <p:nvPr/>
        </p:nvSpPr>
        <p:spPr>
          <a:xfrm>
            <a:off x="777240" y="3118104"/>
            <a:ext cx="457200" cy="457200"/>
          </a:xfrm>
          <a:prstGeom prst="ellipse">
            <a:avLst/>
          </a:prstGeom>
          <a:solidFill>
            <a:srgbClr val="E89A3B"/>
          </a:solidFill>
          <a:ln>
            <a:solidFill/>
          </a:ln>
        </p:spPr>
        <p:txBody>
          <a:bodyPr/>
          <a:lstStyle/>
          <a:p>
            <a:endParaRPr lang="en-US"/>
          </a:p>
        </p:txBody>
      </p:sp>
      <p:pic>
        <p:nvPicPr>
          <p:cNvPr id="15" name="Image 1" descr="preencoded.png"/>
          <p:cNvPicPr>
            <a:picLocks noChangeAspect="1"/>
          </p:cNvPicPr>
          <p:nvPr/>
        </p:nvPicPr>
        <p:blipFill>
          <a:blip r:embed="rId4"/>
          <a:stretch>
            <a:fillRect/>
          </a:stretch>
        </p:blipFill>
        <p:spPr>
          <a:xfrm>
            <a:off x="905256" y="3246120"/>
            <a:ext cx="201168" cy="201168"/>
          </a:xfrm>
          <a:prstGeom prst="rect">
            <a:avLst/>
          </a:prstGeom>
          <a:ln>
            <a:solidFill/>
          </a:ln>
        </p:spPr>
      </p:pic>
      <p:sp>
        <p:nvSpPr>
          <p:cNvPr id="16" name="Text 12"/>
          <p:cNvSpPr/>
          <p:nvPr/>
        </p:nvSpPr>
        <p:spPr>
          <a:xfrm>
            <a:off x="1417320" y="3017520"/>
            <a:ext cx="7315200" cy="658368"/>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One narrative to interrupt</a:t>
            </a:r>
            <a:endParaRPr lang="en-US" sz="1600" dirty="0"/>
          </a:p>
        </p:txBody>
      </p:sp>
      <p:sp>
        <p:nvSpPr>
          <p:cNvPr id="17" name="Shape 13"/>
          <p:cNvSpPr/>
          <p:nvPr/>
        </p:nvSpPr>
        <p:spPr>
          <a:xfrm>
            <a:off x="8869680" y="3136392"/>
            <a:ext cx="2651760" cy="420624"/>
          </a:xfrm>
          <a:prstGeom prst="roundRect">
            <a:avLst>
              <a:gd name="adj" fmla="val 10870"/>
            </a:avLst>
          </a:prstGeom>
          <a:solidFill>
            <a:srgbClr val="FFFFFF"/>
          </a:solidFill>
          <a:ln w="12700">
            <a:solidFill/>
            <a:prstDash val="solid"/>
          </a:ln>
        </p:spPr>
        <p:txBody>
          <a:bodyPr/>
          <a:lstStyle/>
          <a:p>
            <a:endParaRPr lang="en-US"/>
          </a:p>
        </p:txBody>
      </p:sp>
      <p:sp>
        <p:nvSpPr>
          <p:cNvPr id="18" name="Text 14"/>
          <p:cNvSpPr/>
          <p:nvPr/>
        </p:nvSpPr>
        <p:spPr>
          <a:xfrm>
            <a:off x="8961120" y="3136392"/>
            <a:ext cx="2468880" cy="420624"/>
          </a:xfrm>
          <a:prstGeom prst="rect">
            <a:avLst/>
          </a:prstGeom>
          <a:noFill/>
          <a:ln>
            <a:solidFill/>
          </a:ln>
        </p:spPr>
        <p:txBody>
          <a:bodyPr wrap="square" lIns="0" tIns="0" rIns="0" bIns="0" rtlCol="0" anchor="ctr"/>
          <a:lstStyle/>
          <a:p>
            <a:pPr marL="0" indent="0">
              <a:buNone/>
            </a:pPr>
            <a:r>
              <a:rPr lang="en-US" sz="1000" i="1" dirty="0">
                <a:solidFill>
                  <a:srgbClr val="596678"/>
                </a:solidFill>
                <a:latin typeface="Calibri" pitchFamily="34" charset="0"/>
                <a:ea typeface="Calibri" pitchFamily="34" charset="-122"/>
                <a:cs typeface="Calibri" pitchFamily="34" charset="-120"/>
              </a:rPr>
              <a:t>write your commitment</a:t>
            </a:r>
            <a:endParaRPr lang="en-US" sz="1000" dirty="0"/>
          </a:p>
        </p:txBody>
      </p:sp>
      <p:sp>
        <p:nvSpPr>
          <p:cNvPr id="19" name="Shape 15"/>
          <p:cNvSpPr/>
          <p:nvPr/>
        </p:nvSpPr>
        <p:spPr>
          <a:xfrm>
            <a:off x="548640" y="3794760"/>
            <a:ext cx="11091672" cy="658368"/>
          </a:xfrm>
          <a:prstGeom prst="roundRect">
            <a:avLst>
              <a:gd name="adj" fmla="val 111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0" name="Shape 16"/>
          <p:cNvSpPr/>
          <p:nvPr/>
        </p:nvSpPr>
        <p:spPr>
          <a:xfrm>
            <a:off x="548640" y="3794760"/>
            <a:ext cx="64008" cy="658368"/>
          </a:xfrm>
          <a:prstGeom prst="rect">
            <a:avLst/>
          </a:prstGeom>
          <a:solidFill>
            <a:srgbClr val="179B8F"/>
          </a:solidFill>
          <a:ln>
            <a:solidFill/>
          </a:ln>
        </p:spPr>
        <p:txBody>
          <a:bodyPr/>
          <a:lstStyle/>
          <a:p>
            <a:endParaRPr lang="en-US"/>
          </a:p>
        </p:txBody>
      </p:sp>
      <p:sp>
        <p:nvSpPr>
          <p:cNvPr id="21" name="Shape 17"/>
          <p:cNvSpPr/>
          <p:nvPr/>
        </p:nvSpPr>
        <p:spPr>
          <a:xfrm>
            <a:off x="777240" y="3895344"/>
            <a:ext cx="457200" cy="457200"/>
          </a:xfrm>
          <a:prstGeom prst="ellipse">
            <a:avLst/>
          </a:prstGeom>
          <a:solidFill>
            <a:srgbClr val="179B8F"/>
          </a:solidFill>
          <a:ln>
            <a:solidFill/>
          </a:ln>
        </p:spPr>
        <p:txBody>
          <a:bodyPr/>
          <a:lstStyle/>
          <a:p>
            <a:endParaRPr lang="en-US"/>
          </a:p>
        </p:txBody>
      </p:sp>
      <p:pic>
        <p:nvPicPr>
          <p:cNvPr id="22" name="Image 2" descr="preencoded.png"/>
          <p:cNvPicPr>
            <a:picLocks noChangeAspect="1"/>
          </p:cNvPicPr>
          <p:nvPr/>
        </p:nvPicPr>
        <p:blipFill>
          <a:blip r:embed="rId5"/>
          <a:stretch>
            <a:fillRect/>
          </a:stretch>
        </p:blipFill>
        <p:spPr>
          <a:xfrm>
            <a:off x="905256" y="4023360"/>
            <a:ext cx="201168" cy="201168"/>
          </a:xfrm>
          <a:prstGeom prst="rect">
            <a:avLst/>
          </a:prstGeom>
          <a:ln>
            <a:solidFill/>
          </a:ln>
        </p:spPr>
      </p:pic>
      <p:sp>
        <p:nvSpPr>
          <p:cNvPr id="23" name="Text 18"/>
          <p:cNvSpPr/>
          <p:nvPr/>
        </p:nvSpPr>
        <p:spPr>
          <a:xfrm>
            <a:off x="1417320" y="3794760"/>
            <a:ext cx="7315200" cy="658368"/>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One feedback practice to strengthen</a:t>
            </a:r>
            <a:endParaRPr lang="en-US" sz="1600" dirty="0"/>
          </a:p>
        </p:txBody>
      </p:sp>
      <p:sp>
        <p:nvSpPr>
          <p:cNvPr id="24" name="Shape 19"/>
          <p:cNvSpPr/>
          <p:nvPr/>
        </p:nvSpPr>
        <p:spPr>
          <a:xfrm>
            <a:off x="8869680" y="3913632"/>
            <a:ext cx="2651760" cy="420624"/>
          </a:xfrm>
          <a:prstGeom prst="roundRect">
            <a:avLst>
              <a:gd name="adj" fmla="val 10870"/>
            </a:avLst>
          </a:prstGeom>
          <a:solidFill>
            <a:srgbClr val="FFFFFF"/>
          </a:solidFill>
          <a:ln w="12700">
            <a:solidFill/>
            <a:prstDash val="solid"/>
          </a:ln>
        </p:spPr>
        <p:txBody>
          <a:bodyPr/>
          <a:lstStyle/>
          <a:p>
            <a:endParaRPr lang="en-US"/>
          </a:p>
        </p:txBody>
      </p:sp>
      <p:sp>
        <p:nvSpPr>
          <p:cNvPr id="25" name="Text 20"/>
          <p:cNvSpPr/>
          <p:nvPr/>
        </p:nvSpPr>
        <p:spPr>
          <a:xfrm>
            <a:off x="8961120" y="3913632"/>
            <a:ext cx="2468880" cy="420624"/>
          </a:xfrm>
          <a:prstGeom prst="rect">
            <a:avLst/>
          </a:prstGeom>
          <a:noFill/>
          <a:ln>
            <a:solidFill/>
          </a:ln>
        </p:spPr>
        <p:txBody>
          <a:bodyPr wrap="square" lIns="0" tIns="0" rIns="0" bIns="0" rtlCol="0" anchor="ctr"/>
          <a:lstStyle/>
          <a:p>
            <a:pPr marL="0" indent="0">
              <a:buNone/>
            </a:pPr>
            <a:r>
              <a:rPr lang="en-US" sz="1000" i="1" dirty="0">
                <a:solidFill>
                  <a:srgbClr val="596678"/>
                </a:solidFill>
                <a:latin typeface="Calibri" pitchFamily="34" charset="0"/>
                <a:ea typeface="Calibri" pitchFamily="34" charset="-122"/>
                <a:cs typeface="Calibri" pitchFamily="34" charset="-120"/>
              </a:rPr>
              <a:t>write your commitment</a:t>
            </a:r>
            <a:endParaRPr lang="en-US" sz="1000" dirty="0"/>
          </a:p>
        </p:txBody>
      </p:sp>
      <p:sp>
        <p:nvSpPr>
          <p:cNvPr id="26" name="Shape 21"/>
          <p:cNvSpPr/>
          <p:nvPr/>
        </p:nvSpPr>
        <p:spPr>
          <a:xfrm>
            <a:off x="548640" y="4572000"/>
            <a:ext cx="11091672" cy="658368"/>
          </a:xfrm>
          <a:prstGeom prst="roundRect">
            <a:avLst>
              <a:gd name="adj" fmla="val 111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7" name="Shape 22"/>
          <p:cNvSpPr/>
          <p:nvPr/>
        </p:nvSpPr>
        <p:spPr>
          <a:xfrm>
            <a:off x="548640" y="4572000"/>
            <a:ext cx="64008" cy="658368"/>
          </a:xfrm>
          <a:prstGeom prst="rect">
            <a:avLst/>
          </a:prstGeom>
          <a:solidFill>
            <a:srgbClr val="C7237E"/>
          </a:solidFill>
          <a:ln>
            <a:solidFill/>
          </a:ln>
        </p:spPr>
        <p:txBody>
          <a:bodyPr/>
          <a:lstStyle/>
          <a:p>
            <a:endParaRPr lang="en-US"/>
          </a:p>
        </p:txBody>
      </p:sp>
      <p:sp>
        <p:nvSpPr>
          <p:cNvPr id="28" name="Shape 23"/>
          <p:cNvSpPr/>
          <p:nvPr/>
        </p:nvSpPr>
        <p:spPr>
          <a:xfrm>
            <a:off x="777240" y="4672584"/>
            <a:ext cx="457200" cy="457200"/>
          </a:xfrm>
          <a:prstGeom prst="ellipse">
            <a:avLst/>
          </a:prstGeom>
          <a:solidFill>
            <a:srgbClr val="C7237E"/>
          </a:solidFill>
          <a:ln>
            <a:solidFill/>
          </a:ln>
        </p:spPr>
        <p:txBody>
          <a:bodyPr/>
          <a:lstStyle/>
          <a:p>
            <a:endParaRPr lang="en-US"/>
          </a:p>
        </p:txBody>
      </p:sp>
      <p:pic>
        <p:nvPicPr>
          <p:cNvPr id="29" name="Image 3" descr="preencoded.png"/>
          <p:cNvPicPr>
            <a:picLocks noChangeAspect="1"/>
          </p:cNvPicPr>
          <p:nvPr/>
        </p:nvPicPr>
        <p:blipFill>
          <a:blip r:embed="rId6"/>
          <a:stretch>
            <a:fillRect/>
          </a:stretch>
        </p:blipFill>
        <p:spPr>
          <a:xfrm>
            <a:off x="905256" y="4800600"/>
            <a:ext cx="201168" cy="201168"/>
          </a:xfrm>
          <a:prstGeom prst="rect">
            <a:avLst/>
          </a:prstGeom>
          <a:ln>
            <a:solidFill/>
          </a:ln>
        </p:spPr>
      </p:pic>
      <p:sp>
        <p:nvSpPr>
          <p:cNvPr id="30" name="Text 24"/>
          <p:cNvSpPr/>
          <p:nvPr/>
        </p:nvSpPr>
        <p:spPr>
          <a:xfrm>
            <a:off x="1417320" y="4572000"/>
            <a:ext cx="7315200" cy="658368"/>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One trust repair to initiate</a:t>
            </a:r>
            <a:endParaRPr lang="en-US" sz="1600" dirty="0"/>
          </a:p>
        </p:txBody>
      </p:sp>
      <p:sp>
        <p:nvSpPr>
          <p:cNvPr id="31" name="Shape 25"/>
          <p:cNvSpPr/>
          <p:nvPr/>
        </p:nvSpPr>
        <p:spPr>
          <a:xfrm>
            <a:off x="8869680" y="4690872"/>
            <a:ext cx="2651760" cy="420624"/>
          </a:xfrm>
          <a:prstGeom prst="roundRect">
            <a:avLst>
              <a:gd name="adj" fmla="val 10870"/>
            </a:avLst>
          </a:prstGeom>
          <a:solidFill>
            <a:srgbClr val="FFFFFF"/>
          </a:solidFill>
          <a:ln w="12700">
            <a:solidFill/>
            <a:prstDash val="solid"/>
          </a:ln>
        </p:spPr>
        <p:txBody>
          <a:bodyPr/>
          <a:lstStyle/>
          <a:p>
            <a:endParaRPr lang="en-US"/>
          </a:p>
        </p:txBody>
      </p:sp>
      <p:sp>
        <p:nvSpPr>
          <p:cNvPr id="32" name="Text 26"/>
          <p:cNvSpPr/>
          <p:nvPr/>
        </p:nvSpPr>
        <p:spPr>
          <a:xfrm>
            <a:off x="8961120" y="4690872"/>
            <a:ext cx="2468880" cy="420624"/>
          </a:xfrm>
          <a:prstGeom prst="rect">
            <a:avLst/>
          </a:prstGeom>
          <a:noFill/>
          <a:ln>
            <a:solidFill/>
          </a:ln>
        </p:spPr>
        <p:txBody>
          <a:bodyPr wrap="square" lIns="0" tIns="0" rIns="0" bIns="0" rtlCol="0" anchor="ctr"/>
          <a:lstStyle/>
          <a:p>
            <a:pPr marL="0" indent="0">
              <a:buNone/>
            </a:pPr>
            <a:r>
              <a:rPr lang="en-US" sz="1000" i="1" dirty="0">
                <a:solidFill>
                  <a:srgbClr val="596678"/>
                </a:solidFill>
                <a:latin typeface="Calibri" pitchFamily="34" charset="0"/>
                <a:ea typeface="Calibri" pitchFamily="34" charset="-122"/>
                <a:cs typeface="Calibri" pitchFamily="34" charset="-120"/>
              </a:rPr>
              <a:t>write your commitment</a:t>
            </a:r>
            <a:endParaRPr lang="en-US" sz="1000" dirty="0"/>
          </a:p>
        </p:txBody>
      </p:sp>
      <p:sp>
        <p:nvSpPr>
          <p:cNvPr id="33" name="Shape 27"/>
          <p:cNvSpPr/>
          <p:nvPr/>
        </p:nvSpPr>
        <p:spPr>
          <a:xfrm>
            <a:off x="548640" y="5349240"/>
            <a:ext cx="11091672" cy="658368"/>
          </a:xfrm>
          <a:prstGeom prst="roundRect">
            <a:avLst>
              <a:gd name="adj" fmla="val 111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4" name="Shape 28"/>
          <p:cNvSpPr/>
          <p:nvPr/>
        </p:nvSpPr>
        <p:spPr>
          <a:xfrm>
            <a:off x="548640" y="5349240"/>
            <a:ext cx="64008" cy="658368"/>
          </a:xfrm>
          <a:prstGeom prst="rect">
            <a:avLst/>
          </a:prstGeom>
          <a:solidFill>
            <a:srgbClr val="179B8F"/>
          </a:solidFill>
          <a:ln>
            <a:solidFill/>
          </a:ln>
        </p:spPr>
        <p:txBody>
          <a:bodyPr/>
          <a:lstStyle/>
          <a:p>
            <a:endParaRPr lang="en-US"/>
          </a:p>
        </p:txBody>
      </p:sp>
      <p:sp>
        <p:nvSpPr>
          <p:cNvPr id="35" name="Shape 29"/>
          <p:cNvSpPr/>
          <p:nvPr/>
        </p:nvSpPr>
        <p:spPr>
          <a:xfrm>
            <a:off x="777240" y="5449824"/>
            <a:ext cx="457200" cy="457200"/>
          </a:xfrm>
          <a:prstGeom prst="ellipse">
            <a:avLst/>
          </a:prstGeom>
          <a:solidFill>
            <a:srgbClr val="179B8F"/>
          </a:solidFill>
          <a:ln>
            <a:solidFill/>
          </a:ln>
        </p:spPr>
        <p:txBody>
          <a:bodyPr/>
          <a:lstStyle/>
          <a:p>
            <a:endParaRPr lang="en-US"/>
          </a:p>
        </p:txBody>
      </p:sp>
      <p:pic>
        <p:nvPicPr>
          <p:cNvPr id="36" name="Image 4" descr="preencoded.png"/>
          <p:cNvPicPr>
            <a:picLocks noChangeAspect="1"/>
          </p:cNvPicPr>
          <p:nvPr/>
        </p:nvPicPr>
        <p:blipFill>
          <a:blip r:embed="rId7"/>
          <a:stretch>
            <a:fillRect/>
          </a:stretch>
        </p:blipFill>
        <p:spPr>
          <a:xfrm>
            <a:off x="905256" y="5577840"/>
            <a:ext cx="201168" cy="201168"/>
          </a:xfrm>
          <a:prstGeom prst="rect">
            <a:avLst/>
          </a:prstGeom>
          <a:ln>
            <a:solidFill/>
          </a:ln>
        </p:spPr>
      </p:pic>
      <p:sp>
        <p:nvSpPr>
          <p:cNvPr id="37" name="Text 30"/>
          <p:cNvSpPr/>
          <p:nvPr/>
        </p:nvSpPr>
        <p:spPr>
          <a:xfrm>
            <a:off x="1417320" y="5349240"/>
            <a:ext cx="7315200" cy="658368"/>
          </a:xfrm>
          <a:prstGeom prst="rect">
            <a:avLst/>
          </a:prstGeom>
          <a:noFill/>
          <a:ln>
            <a:solidFill/>
          </a:ln>
        </p:spPr>
        <p:txBody>
          <a:bodyPr wrap="square" lIns="0" tIns="0" rIns="0" bIns="0" rtlCol="0" anchor="ctr"/>
          <a:lstStyle/>
          <a:p>
            <a:pPr marL="0" indent="0">
              <a:buNone/>
            </a:pPr>
            <a:r>
              <a:rPr lang="en-US" sz="1600" b="1" dirty="0">
                <a:solidFill>
                  <a:srgbClr val="172033"/>
                </a:solidFill>
                <a:latin typeface="Calibri" pitchFamily="34" charset="0"/>
                <a:ea typeface="Calibri" pitchFamily="34" charset="-122"/>
                <a:cs typeface="Calibri" pitchFamily="34" charset="-120"/>
              </a:rPr>
              <a:t>One system alignment issue to address</a:t>
            </a:r>
            <a:endParaRPr lang="en-US" sz="1600" dirty="0"/>
          </a:p>
        </p:txBody>
      </p:sp>
      <p:sp>
        <p:nvSpPr>
          <p:cNvPr id="38" name="Shape 31"/>
          <p:cNvSpPr/>
          <p:nvPr/>
        </p:nvSpPr>
        <p:spPr>
          <a:xfrm>
            <a:off x="8869680" y="5468112"/>
            <a:ext cx="2651760" cy="420624"/>
          </a:xfrm>
          <a:prstGeom prst="roundRect">
            <a:avLst>
              <a:gd name="adj" fmla="val 10870"/>
            </a:avLst>
          </a:prstGeom>
          <a:solidFill>
            <a:srgbClr val="FFFFFF"/>
          </a:solidFill>
          <a:ln w="12700">
            <a:solidFill/>
            <a:prstDash val="solid"/>
          </a:ln>
        </p:spPr>
        <p:txBody>
          <a:bodyPr/>
          <a:lstStyle/>
          <a:p>
            <a:endParaRPr lang="en-US"/>
          </a:p>
        </p:txBody>
      </p:sp>
      <p:sp>
        <p:nvSpPr>
          <p:cNvPr id="39" name="Text 32"/>
          <p:cNvSpPr/>
          <p:nvPr/>
        </p:nvSpPr>
        <p:spPr>
          <a:xfrm>
            <a:off x="8961120" y="5468112"/>
            <a:ext cx="2468880" cy="420624"/>
          </a:xfrm>
          <a:prstGeom prst="rect">
            <a:avLst/>
          </a:prstGeom>
          <a:noFill/>
          <a:ln>
            <a:solidFill/>
          </a:ln>
        </p:spPr>
        <p:txBody>
          <a:bodyPr wrap="square" lIns="0" tIns="0" rIns="0" bIns="0" rtlCol="0" anchor="ctr"/>
          <a:lstStyle/>
          <a:p>
            <a:pPr marL="0" indent="0">
              <a:buNone/>
            </a:pPr>
            <a:r>
              <a:rPr lang="en-US" sz="1000" i="1" dirty="0">
                <a:solidFill>
                  <a:srgbClr val="596678"/>
                </a:solidFill>
                <a:latin typeface="Calibri" pitchFamily="34" charset="0"/>
                <a:ea typeface="Calibri" pitchFamily="34" charset="-122"/>
                <a:cs typeface="Calibri" pitchFamily="34" charset="-120"/>
              </a:rPr>
              <a:t>write your commitment</a:t>
            </a:r>
            <a:endParaRPr lang="en-US" sz="1000" dirty="0"/>
          </a:p>
        </p:txBody>
      </p:sp>
      <p:sp>
        <p:nvSpPr>
          <p:cNvPr id="41" name="Text 3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42" name="Text 3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AF8FC"/>
        </a:solidFill>
        <a:effectLst/>
      </p:bgPr>
    </p:bg>
    <p:spTree>
      <p:nvGrpSpPr>
        <p:cNvPr id="1" name=""/>
        <p:cNvGrpSpPr/>
        <p:nvPr/>
      </p:nvGrpSpPr>
      <p:grpSpPr>
        <a:xfrm>
          <a:off x="0" y="0"/>
          <a:ext cx="0" cy="0"/>
          <a:chOff x="0" y="0"/>
          <a:chExt cx="0" cy="0"/>
        </a:xfrm>
      </p:grpSpPr>
      <p:sp>
        <p:nvSpPr>
          <p:cNvPr id="2" name="Shape 0"/>
          <p:cNvSpPr/>
          <p:nvPr/>
        </p:nvSpPr>
        <p:spPr>
          <a:xfrm>
            <a:off x="8595360" y="3291840"/>
            <a:ext cx="5486400" cy="5486400"/>
          </a:xfrm>
          <a:prstGeom prst="ellipse">
            <a:avLst/>
          </a:prstGeom>
          <a:solidFill>
            <a:srgbClr val="179B8F">
              <a:alpha val="18000"/>
            </a:srgbClr>
          </a:solidFill>
          <a:ln>
            <a:solidFill/>
          </a:ln>
        </p:spPr>
        <p:txBody>
          <a:bodyPr/>
          <a:lstStyle/>
          <a:p>
            <a:endParaRPr lang="en-US"/>
          </a:p>
        </p:txBody>
      </p:sp>
      <p:sp>
        <p:nvSpPr>
          <p:cNvPr id="3" name="Text 1"/>
          <p:cNvSpPr/>
          <p:nvPr/>
        </p:nvSpPr>
        <p:spPr>
          <a:xfrm>
            <a:off x="822960" y="2011680"/>
            <a:ext cx="10058400" cy="457200"/>
          </a:xfrm>
          <a:prstGeom prst="rect">
            <a:avLst/>
          </a:prstGeom>
          <a:noFill/>
          <a:ln>
            <a:solidFill/>
          </a:ln>
        </p:spPr>
        <p:txBody>
          <a:bodyPr wrap="square" lIns="0" tIns="0" rIns="0" bIns="0" rtlCol="0" anchor="ctr"/>
          <a:lstStyle/>
          <a:p>
            <a:pPr marL="0" indent="0">
              <a:buNone/>
            </a:pPr>
            <a:r>
              <a:rPr lang="en-US" sz="1400" b="1" kern="0" spc="400" dirty="0">
                <a:solidFill>
                  <a:srgbClr val="179B8F"/>
                </a:solidFill>
                <a:latin typeface="Calibri" pitchFamily="34" charset="0"/>
                <a:ea typeface="Calibri" pitchFamily="34" charset="-122"/>
                <a:cs typeface="Calibri" pitchFamily="34" charset="-120"/>
              </a:rPr>
              <a:t>CLOSING REFLECTION</a:t>
            </a:r>
            <a:endParaRPr lang="en-US" sz="1400" dirty="0"/>
          </a:p>
        </p:txBody>
      </p:sp>
      <p:sp>
        <p:nvSpPr>
          <p:cNvPr id="4" name="Text 2"/>
          <p:cNvSpPr/>
          <p:nvPr/>
        </p:nvSpPr>
        <p:spPr>
          <a:xfrm>
            <a:off x="777240" y="2651760"/>
            <a:ext cx="10607040" cy="2194560"/>
          </a:xfrm>
          <a:prstGeom prst="rect">
            <a:avLst/>
          </a:prstGeom>
          <a:noFill/>
          <a:ln>
            <a:solidFill/>
          </a:ln>
        </p:spPr>
        <p:txBody>
          <a:bodyPr wrap="square" lIns="0" tIns="0" rIns="0" bIns="0" rtlCol="0" anchor="ctr"/>
          <a:lstStyle/>
          <a:p>
            <a:pPr marL="0" indent="0">
              <a:lnSpc>
                <a:spcPct val="105000"/>
              </a:lnSpc>
              <a:buNone/>
            </a:pPr>
            <a:r>
              <a:rPr lang="en-US" sz="4000" b="1" dirty="0">
                <a:solidFill>
                  <a:srgbClr val="172033"/>
                </a:solidFill>
                <a:latin typeface="Georgia" pitchFamily="34" charset="0"/>
                <a:ea typeface="Georgia" pitchFamily="34" charset="-122"/>
                <a:cs typeface="Georgia" pitchFamily="34" charset="-120"/>
              </a:rPr>
              <a:t>What kind of organizational</a:t>
            </a:r>
            <a:endParaRPr lang="en-US" sz="4000" dirty="0"/>
          </a:p>
          <a:p>
            <a:pPr marL="0" indent="0">
              <a:lnSpc>
                <a:spcPct val="105000"/>
              </a:lnSpc>
              <a:buNone/>
            </a:pPr>
            <a:r>
              <a:rPr lang="en-US" sz="4000" b="1" dirty="0">
                <a:solidFill>
                  <a:srgbClr val="172033"/>
                </a:solidFill>
                <a:latin typeface="Georgia" pitchFamily="34" charset="0"/>
                <a:ea typeface="Georgia" pitchFamily="34" charset="-122"/>
                <a:cs typeface="Georgia" pitchFamily="34" charset="-120"/>
              </a:rPr>
              <a:t>experience am I helping create?</a:t>
            </a:r>
            <a:endParaRPr lang="en-US" sz="4000" dirty="0"/>
          </a:p>
        </p:txBody>
      </p:sp>
      <p:sp>
        <p:nvSpPr>
          <p:cNvPr id="6" name="Text 3"/>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7" name="Text 4"/>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35</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645920" y="-1645920"/>
            <a:ext cx="5120640" cy="5120640"/>
          </a:xfrm>
          <a:prstGeom prst="ellipse">
            <a:avLst/>
          </a:prstGeom>
          <a:solidFill>
            <a:srgbClr val="C7237E">
              <a:alpha val="20000"/>
            </a:srgbClr>
          </a:solidFill>
          <a:ln>
            <a:solidFill/>
          </a:ln>
        </p:spPr>
        <p:txBody>
          <a:bodyPr/>
          <a:lstStyle/>
          <a:p>
            <a:endParaRPr lang="en-US"/>
          </a:p>
        </p:txBody>
      </p:sp>
      <p:sp>
        <p:nvSpPr>
          <p:cNvPr id="3" name="Shape 1"/>
          <p:cNvSpPr/>
          <p:nvPr/>
        </p:nvSpPr>
        <p:spPr>
          <a:xfrm>
            <a:off x="9144000" y="3657600"/>
            <a:ext cx="4206240" cy="4206240"/>
          </a:xfrm>
          <a:prstGeom prst="ellipse">
            <a:avLst/>
          </a:prstGeom>
          <a:solidFill>
            <a:srgbClr val="179B8F">
              <a:alpha val="18000"/>
            </a:srgbClr>
          </a:solidFill>
          <a:ln>
            <a:solidFill/>
          </a:ln>
        </p:spPr>
        <p:txBody>
          <a:bodyPr/>
          <a:lstStyle/>
          <a:p>
            <a:endParaRPr lang="en-US"/>
          </a:p>
        </p:txBody>
      </p:sp>
      <p:sp>
        <p:nvSpPr>
          <p:cNvPr id="4" name="Text 2"/>
          <p:cNvSpPr/>
          <p:nvPr/>
        </p:nvSpPr>
        <p:spPr>
          <a:xfrm>
            <a:off x="1005840" y="2011680"/>
            <a:ext cx="10149840" cy="1463040"/>
          </a:xfrm>
          <a:prstGeom prst="rect">
            <a:avLst/>
          </a:prstGeom>
          <a:noFill/>
          <a:ln>
            <a:solidFill/>
          </a:ln>
        </p:spPr>
        <p:txBody>
          <a:bodyPr wrap="square" lIns="0" tIns="0" rIns="0" bIns="0" rtlCol="0" anchor="ctr"/>
          <a:lstStyle/>
          <a:p>
            <a:pPr marL="0" indent="0">
              <a:lnSpc>
                <a:spcPct val="105000"/>
              </a:lnSpc>
              <a:buNone/>
            </a:pPr>
            <a:r>
              <a:rPr lang="en-US" sz="3600" dirty="0">
                <a:solidFill>
                  <a:srgbClr val="425066"/>
                </a:solidFill>
                <a:latin typeface="Georgia" pitchFamily="34" charset="0"/>
                <a:ea typeface="Georgia" pitchFamily="34" charset="-122"/>
                <a:cs typeface="Georgia" pitchFamily="34" charset="-120"/>
              </a:rPr>
              <a:t>Leadership is not only</a:t>
            </a:r>
            <a:endParaRPr lang="en-US" sz="3600" dirty="0"/>
          </a:p>
          <a:p>
            <a:pPr marL="0" indent="0">
              <a:lnSpc>
                <a:spcPct val="105000"/>
              </a:lnSpc>
              <a:buNone/>
            </a:pPr>
            <a:r>
              <a:rPr lang="en-US" sz="3600" dirty="0">
                <a:solidFill>
                  <a:srgbClr val="425066"/>
                </a:solidFill>
                <a:latin typeface="Georgia" pitchFamily="34" charset="0"/>
                <a:ea typeface="Georgia" pitchFamily="34" charset="-122"/>
                <a:cs typeface="Georgia" pitchFamily="34" charset="-120"/>
              </a:rPr>
              <a:t>what you decide.</a:t>
            </a:r>
            <a:endParaRPr lang="en-US" sz="3600" dirty="0"/>
          </a:p>
        </p:txBody>
      </p:sp>
      <p:sp>
        <p:nvSpPr>
          <p:cNvPr id="5" name="Text 3"/>
          <p:cNvSpPr/>
          <p:nvPr/>
        </p:nvSpPr>
        <p:spPr>
          <a:xfrm>
            <a:off x="1005840" y="3566160"/>
            <a:ext cx="10149840" cy="1645920"/>
          </a:xfrm>
          <a:prstGeom prst="rect">
            <a:avLst/>
          </a:prstGeom>
          <a:noFill/>
          <a:ln>
            <a:solidFill/>
          </a:ln>
        </p:spPr>
        <p:txBody>
          <a:bodyPr wrap="square" lIns="0" tIns="0" rIns="0" bIns="0" rtlCol="0" anchor="ctr"/>
          <a:lstStyle/>
          <a:p>
            <a:pPr marL="0" indent="0">
              <a:lnSpc>
                <a:spcPct val="105000"/>
              </a:lnSpc>
              <a:buNone/>
            </a:pPr>
            <a:r>
              <a:rPr lang="en-US" sz="3600" b="1" dirty="0">
                <a:solidFill>
                  <a:srgbClr val="172033"/>
                </a:solidFill>
                <a:latin typeface="Georgia" pitchFamily="34" charset="0"/>
                <a:ea typeface="Georgia" pitchFamily="34" charset="-122"/>
                <a:cs typeface="Georgia" pitchFamily="34" charset="-120"/>
              </a:rPr>
              <a:t>It is what people experience, interpret,</a:t>
            </a:r>
            <a:endParaRPr lang="en-US" sz="3600" dirty="0"/>
          </a:p>
          <a:p>
            <a:pPr marL="0" indent="0">
              <a:lnSpc>
                <a:spcPct val="105000"/>
              </a:lnSpc>
              <a:buNone/>
            </a:pPr>
            <a:r>
              <a:rPr lang="en-US" sz="3600" b="1" dirty="0">
                <a:solidFill>
                  <a:srgbClr val="172033"/>
                </a:solidFill>
                <a:latin typeface="Georgia" pitchFamily="34" charset="0"/>
                <a:ea typeface="Georgia" pitchFamily="34" charset="-122"/>
                <a:cs typeface="Georgia" pitchFamily="34" charset="-120"/>
              </a:rPr>
              <a:t>and carry forward because of how you lead.</a:t>
            </a:r>
            <a:endParaRPr lang="en-US" sz="3600" dirty="0"/>
          </a:p>
        </p:txBody>
      </p:sp>
      <p:sp>
        <p:nvSpPr>
          <p:cNvPr id="6" name="Shape 4"/>
          <p:cNvSpPr/>
          <p:nvPr/>
        </p:nvSpPr>
        <p:spPr>
          <a:xfrm>
            <a:off x="1051560" y="5349240"/>
            <a:ext cx="548640" cy="54864"/>
          </a:xfrm>
          <a:prstGeom prst="rect">
            <a:avLst/>
          </a:prstGeom>
          <a:solidFill>
            <a:srgbClr val="179B8F"/>
          </a:solidFill>
          <a:ln>
            <a:solidFill/>
          </a:ln>
        </p:spPr>
        <p:txBody>
          <a:bodyPr/>
          <a:lstStyle/>
          <a:p>
            <a:endParaRPr lang="en-US"/>
          </a:p>
        </p:txBody>
      </p:sp>
      <p:sp>
        <p:nvSpPr>
          <p:cNvPr id="7" name="Text 5"/>
          <p:cNvSpPr/>
          <p:nvPr/>
        </p:nvSpPr>
        <p:spPr>
          <a:xfrm>
            <a:off x="1005840" y="5532120"/>
            <a:ext cx="10058400" cy="457200"/>
          </a:xfrm>
          <a:prstGeom prst="rect">
            <a:avLst/>
          </a:prstGeom>
          <a:noFill/>
          <a:ln>
            <a:solidFill/>
          </a:ln>
        </p:spPr>
        <p:txBody>
          <a:bodyPr wrap="square" lIns="0" tIns="0" rIns="0" bIns="0" rtlCol="0" anchor="ctr"/>
          <a:lstStyle/>
          <a:p>
            <a:pPr marL="0" indent="0">
              <a:buNone/>
            </a:pPr>
            <a:r>
              <a:rPr lang="en-US" sz="1500" i="1" dirty="0">
                <a:solidFill>
                  <a:srgbClr val="179B8F"/>
                </a:solidFill>
                <a:latin typeface="Calibri" pitchFamily="34" charset="0"/>
                <a:ea typeface="Calibri" pitchFamily="34" charset="-122"/>
                <a:cs typeface="Calibri" pitchFamily="34" charset="-120"/>
              </a:rPr>
              <a:t>Lead the experience. Steward the interpretation. Carry the mission forward.</a:t>
            </a:r>
            <a:endParaRPr lang="en-US" sz="1500" dirty="0"/>
          </a:p>
        </p:txBody>
      </p:sp>
      <p:sp>
        <p:nvSpPr>
          <p:cNvPr id="9" name="Text 6"/>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0" name="Text 7"/>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AF8FC"/>
        </a:solidFill>
        <a:effectLst/>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79B8F">
              <a:alpha val="20000"/>
            </a:srgbClr>
          </a:solidFill>
          <a:ln>
            <a:solidFill/>
          </a:ln>
        </p:spPr>
        <p:txBody>
          <a:bodyPr/>
          <a:lstStyle/>
          <a:p>
            <a:endParaRPr lang="en-US"/>
          </a:p>
        </p:txBody>
      </p:sp>
      <p:sp>
        <p:nvSpPr>
          <p:cNvPr id="3" name="Text 1"/>
          <p:cNvSpPr/>
          <p:nvPr/>
        </p:nvSpPr>
        <p:spPr>
          <a:xfrm>
            <a:off x="822960" y="2377440"/>
            <a:ext cx="10058400" cy="548640"/>
          </a:xfrm>
          <a:prstGeom prst="rect">
            <a:avLst/>
          </a:prstGeom>
          <a:noFill/>
          <a:ln>
            <a:solidFill/>
          </a:ln>
        </p:spPr>
        <p:txBody>
          <a:bodyPr wrap="square" lIns="0" tIns="0" rIns="0" bIns="0" rtlCol="0" anchor="ctr"/>
          <a:lstStyle/>
          <a:p>
            <a:pPr marL="0" indent="0">
              <a:buNone/>
            </a:pPr>
            <a:r>
              <a:rPr lang="en-US" sz="1600" b="1" kern="0" spc="500" dirty="0">
                <a:solidFill>
                  <a:srgbClr val="179B8F"/>
                </a:solidFill>
                <a:latin typeface="Calibri" pitchFamily="34" charset="0"/>
                <a:ea typeface="Calibri" pitchFamily="34" charset="-122"/>
                <a:cs typeface="Calibri" pitchFamily="34" charset="-120"/>
              </a:rPr>
              <a:t>APPENDIX</a:t>
            </a:r>
            <a:endParaRPr lang="en-US" sz="1600" dirty="0"/>
          </a:p>
        </p:txBody>
      </p:sp>
      <p:sp>
        <p:nvSpPr>
          <p:cNvPr id="4" name="Text 2"/>
          <p:cNvSpPr/>
          <p:nvPr/>
        </p:nvSpPr>
        <p:spPr>
          <a:xfrm>
            <a:off x="777240" y="2926080"/>
            <a:ext cx="10607040" cy="1097280"/>
          </a:xfrm>
          <a:prstGeom prst="rect">
            <a:avLst/>
          </a:prstGeom>
          <a:noFill/>
          <a:ln>
            <a:solidFill/>
          </a:ln>
        </p:spPr>
        <p:txBody>
          <a:bodyPr wrap="square" lIns="0" tIns="0" rIns="0" bIns="0" rtlCol="0" anchor="ctr"/>
          <a:lstStyle/>
          <a:p>
            <a:pPr marL="0" indent="0">
              <a:buNone/>
            </a:pPr>
            <a:r>
              <a:rPr lang="en-US" sz="4400" b="1" dirty="0">
                <a:solidFill>
                  <a:srgbClr val="172033"/>
                </a:solidFill>
                <a:latin typeface="Georgia" pitchFamily="34" charset="0"/>
                <a:ea typeface="Georgia" pitchFamily="34" charset="-122"/>
                <a:cs typeface="Georgia" pitchFamily="34" charset="-120"/>
              </a:rPr>
              <a:t>Tools, Guides &amp; References</a:t>
            </a:r>
            <a:endParaRPr lang="en-US" sz="4400" dirty="0"/>
          </a:p>
        </p:txBody>
      </p:sp>
      <p:sp>
        <p:nvSpPr>
          <p:cNvPr id="5" name="Text 3"/>
          <p:cNvSpPr/>
          <p:nvPr/>
        </p:nvSpPr>
        <p:spPr>
          <a:xfrm>
            <a:off x="822960" y="4114800"/>
            <a:ext cx="10058400" cy="457200"/>
          </a:xfrm>
          <a:prstGeom prst="rect">
            <a:avLst/>
          </a:prstGeom>
          <a:noFill/>
          <a:ln>
            <a:solidFill/>
          </a:ln>
        </p:spPr>
        <p:txBody>
          <a:bodyPr wrap="square" lIns="0" tIns="0" rIns="0" bIns="0" rtlCol="0" anchor="ctr"/>
          <a:lstStyle/>
          <a:p>
            <a:pPr marL="0" indent="0">
              <a:buNone/>
            </a:pPr>
            <a:r>
              <a:rPr lang="en-US" sz="1600" i="1" dirty="0">
                <a:solidFill>
                  <a:srgbClr val="425066"/>
                </a:solidFill>
                <a:latin typeface="Calibri" pitchFamily="34" charset="0"/>
                <a:ea typeface="Calibri" pitchFamily="34" charset="-122"/>
                <a:cs typeface="Calibri" pitchFamily="34" charset="-120"/>
              </a:rPr>
              <a:t>Take-home resources to extend the work beyond the institute.</a:t>
            </a:r>
            <a:endParaRPr lang="en-US" sz="1600" dirty="0"/>
          </a:p>
        </p:txBody>
      </p:sp>
      <p:sp>
        <p:nvSpPr>
          <p:cNvPr id="7" name="Text 4"/>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8" name="Text 5"/>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1</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Best-Self Feedback Questions</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Ask 2–3 trusted direct reports. Listen and take notes — do not respond or defend in the moment.</a:t>
            </a:r>
            <a:endParaRPr lang="en-US" sz="1500" dirty="0"/>
          </a:p>
        </p:txBody>
      </p:sp>
      <p:sp>
        <p:nvSpPr>
          <p:cNvPr id="5" name="Shape 3"/>
          <p:cNvSpPr/>
          <p:nvPr/>
        </p:nvSpPr>
        <p:spPr>
          <a:xfrm>
            <a:off x="548640" y="224028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804672" y="2523744"/>
            <a:ext cx="502920" cy="502920"/>
          </a:xfrm>
          <a:prstGeom prst="ellipse">
            <a:avLst/>
          </a:prstGeom>
          <a:solidFill>
            <a:srgbClr val="179B8F"/>
          </a:solidFill>
          <a:ln>
            <a:solidFill/>
          </a:ln>
        </p:spPr>
        <p:txBody>
          <a:bodyPr/>
          <a:lstStyle/>
          <a:p>
            <a:endParaRPr lang="en-US"/>
          </a:p>
        </p:txBody>
      </p:sp>
      <p:sp>
        <p:nvSpPr>
          <p:cNvPr id="7" name="Text 5"/>
          <p:cNvSpPr/>
          <p:nvPr/>
        </p:nvSpPr>
        <p:spPr>
          <a:xfrm>
            <a:off x="804672" y="252374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1</a:t>
            </a:r>
            <a:endParaRPr lang="en-US" sz="1900" dirty="0"/>
          </a:p>
        </p:txBody>
      </p:sp>
      <p:sp>
        <p:nvSpPr>
          <p:cNvPr id="8" name="Text 6"/>
          <p:cNvSpPr/>
          <p:nvPr/>
        </p:nvSpPr>
        <p:spPr>
          <a:xfrm>
            <a:off x="1508760" y="224028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When do I create the most clarity for you?</a:t>
            </a:r>
            <a:endParaRPr lang="en-US" sz="1500" dirty="0"/>
          </a:p>
        </p:txBody>
      </p:sp>
      <p:sp>
        <p:nvSpPr>
          <p:cNvPr id="9" name="Shape 7"/>
          <p:cNvSpPr/>
          <p:nvPr/>
        </p:nvSpPr>
        <p:spPr>
          <a:xfrm>
            <a:off x="6181344" y="224028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8"/>
          <p:cNvSpPr/>
          <p:nvPr/>
        </p:nvSpPr>
        <p:spPr>
          <a:xfrm>
            <a:off x="6437376" y="2523744"/>
            <a:ext cx="502920" cy="502920"/>
          </a:xfrm>
          <a:prstGeom prst="ellipse">
            <a:avLst/>
          </a:prstGeom>
          <a:solidFill>
            <a:srgbClr val="179B8F"/>
          </a:solidFill>
          <a:ln>
            <a:solidFill/>
          </a:ln>
        </p:spPr>
        <p:txBody>
          <a:bodyPr/>
          <a:lstStyle/>
          <a:p>
            <a:endParaRPr lang="en-US"/>
          </a:p>
        </p:txBody>
      </p:sp>
      <p:sp>
        <p:nvSpPr>
          <p:cNvPr id="11" name="Text 9"/>
          <p:cNvSpPr/>
          <p:nvPr/>
        </p:nvSpPr>
        <p:spPr>
          <a:xfrm>
            <a:off x="6437376" y="252374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2</a:t>
            </a:r>
            <a:endParaRPr lang="en-US" sz="1900" dirty="0"/>
          </a:p>
        </p:txBody>
      </p:sp>
      <p:sp>
        <p:nvSpPr>
          <p:cNvPr id="12" name="Text 10"/>
          <p:cNvSpPr/>
          <p:nvPr/>
        </p:nvSpPr>
        <p:spPr>
          <a:xfrm>
            <a:off x="7141464" y="224028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When do I most help you grow?</a:t>
            </a:r>
            <a:endParaRPr lang="en-US" sz="1500" dirty="0"/>
          </a:p>
        </p:txBody>
      </p:sp>
      <p:sp>
        <p:nvSpPr>
          <p:cNvPr id="13" name="Shape 11"/>
          <p:cNvSpPr/>
          <p:nvPr/>
        </p:nvSpPr>
        <p:spPr>
          <a:xfrm>
            <a:off x="548640" y="347472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2"/>
          <p:cNvSpPr/>
          <p:nvPr/>
        </p:nvSpPr>
        <p:spPr>
          <a:xfrm>
            <a:off x="804672" y="3758184"/>
            <a:ext cx="502920" cy="502920"/>
          </a:xfrm>
          <a:prstGeom prst="ellipse">
            <a:avLst/>
          </a:prstGeom>
          <a:solidFill>
            <a:srgbClr val="C7237E"/>
          </a:solidFill>
          <a:ln>
            <a:solidFill/>
          </a:ln>
        </p:spPr>
        <p:txBody>
          <a:bodyPr/>
          <a:lstStyle/>
          <a:p>
            <a:endParaRPr lang="en-US"/>
          </a:p>
        </p:txBody>
      </p:sp>
      <p:sp>
        <p:nvSpPr>
          <p:cNvPr id="15" name="Text 13"/>
          <p:cNvSpPr/>
          <p:nvPr/>
        </p:nvSpPr>
        <p:spPr>
          <a:xfrm>
            <a:off x="804672" y="375818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3</a:t>
            </a:r>
            <a:endParaRPr lang="en-US" sz="1900" dirty="0"/>
          </a:p>
        </p:txBody>
      </p:sp>
      <p:sp>
        <p:nvSpPr>
          <p:cNvPr id="16" name="Text 14"/>
          <p:cNvSpPr/>
          <p:nvPr/>
        </p:nvSpPr>
        <p:spPr>
          <a:xfrm>
            <a:off x="1508760" y="347472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When do I build trust on this team?</a:t>
            </a:r>
            <a:endParaRPr lang="en-US" sz="1500" dirty="0"/>
          </a:p>
        </p:txBody>
      </p:sp>
      <p:sp>
        <p:nvSpPr>
          <p:cNvPr id="17" name="Shape 15"/>
          <p:cNvSpPr/>
          <p:nvPr/>
        </p:nvSpPr>
        <p:spPr>
          <a:xfrm>
            <a:off x="6181344" y="347472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6"/>
          <p:cNvSpPr/>
          <p:nvPr/>
        </p:nvSpPr>
        <p:spPr>
          <a:xfrm>
            <a:off x="6437376" y="3758184"/>
            <a:ext cx="502920" cy="502920"/>
          </a:xfrm>
          <a:prstGeom prst="ellipse">
            <a:avLst/>
          </a:prstGeom>
          <a:solidFill>
            <a:srgbClr val="E89A3B"/>
          </a:solidFill>
          <a:ln>
            <a:solidFill/>
          </a:ln>
        </p:spPr>
        <p:txBody>
          <a:bodyPr/>
          <a:lstStyle/>
          <a:p>
            <a:endParaRPr lang="en-US"/>
          </a:p>
        </p:txBody>
      </p:sp>
      <p:sp>
        <p:nvSpPr>
          <p:cNvPr id="19" name="Text 17"/>
          <p:cNvSpPr/>
          <p:nvPr/>
        </p:nvSpPr>
        <p:spPr>
          <a:xfrm>
            <a:off x="6437376" y="375818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4</a:t>
            </a:r>
            <a:endParaRPr lang="en-US" sz="1900" dirty="0"/>
          </a:p>
        </p:txBody>
      </p:sp>
      <p:sp>
        <p:nvSpPr>
          <p:cNvPr id="20" name="Text 18"/>
          <p:cNvSpPr/>
          <p:nvPr/>
        </p:nvSpPr>
        <p:spPr>
          <a:xfrm>
            <a:off x="7141464" y="347472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How do I show up when I am at my best?</a:t>
            </a:r>
            <a:endParaRPr lang="en-US" sz="1500" dirty="0"/>
          </a:p>
        </p:txBody>
      </p:sp>
      <p:sp>
        <p:nvSpPr>
          <p:cNvPr id="21" name="Shape 19"/>
          <p:cNvSpPr/>
          <p:nvPr/>
        </p:nvSpPr>
        <p:spPr>
          <a:xfrm>
            <a:off x="548640" y="470916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20"/>
          <p:cNvSpPr/>
          <p:nvPr/>
        </p:nvSpPr>
        <p:spPr>
          <a:xfrm>
            <a:off x="804672" y="4992624"/>
            <a:ext cx="502920" cy="502920"/>
          </a:xfrm>
          <a:prstGeom prst="ellipse">
            <a:avLst/>
          </a:prstGeom>
          <a:solidFill>
            <a:srgbClr val="179B8F"/>
          </a:solidFill>
          <a:ln>
            <a:solidFill/>
          </a:ln>
        </p:spPr>
        <p:txBody>
          <a:bodyPr/>
          <a:lstStyle/>
          <a:p>
            <a:endParaRPr lang="en-US"/>
          </a:p>
        </p:txBody>
      </p:sp>
      <p:sp>
        <p:nvSpPr>
          <p:cNvPr id="23" name="Text 21"/>
          <p:cNvSpPr/>
          <p:nvPr/>
        </p:nvSpPr>
        <p:spPr>
          <a:xfrm>
            <a:off x="804672" y="499262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5</a:t>
            </a:r>
            <a:endParaRPr lang="en-US" sz="1900" dirty="0"/>
          </a:p>
        </p:txBody>
      </p:sp>
      <p:sp>
        <p:nvSpPr>
          <p:cNvPr id="24" name="Text 22"/>
          <p:cNvSpPr/>
          <p:nvPr/>
        </p:nvSpPr>
        <p:spPr>
          <a:xfrm>
            <a:off x="1508760" y="470916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What should I do more of?</a:t>
            </a:r>
            <a:endParaRPr lang="en-US" sz="1500" dirty="0"/>
          </a:p>
        </p:txBody>
      </p:sp>
      <p:sp>
        <p:nvSpPr>
          <p:cNvPr id="25" name="Shape 23"/>
          <p:cNvSpPr/>
          <p:nvPr/>
        </p:nvSpPr>
        <p:spPr>
          <a:xfrm>
            <a:off x="6181344" y="4709160"/>
            <a:ext cx="5458968" cy="1078992"/>
          </a:xfrm>
          <a:prstGeom prst="roundRect">
            <a:avLst>
              <a:gd name="adj" fmla="val 8475"/>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24"/>
          <p:cNvSpPr/>
          <p:nvPr/>
        </p:nvSpPr>
        <p:spPr>
          <a:xfrm>
            <a:off x="6437376" y="4992624"/>
            <a:ext cx="502920" cy="502920"/>
          </a:xfrm>
          <a:prstGeom prst="ellipse">
            <a:avLst/>
          </a:prstGeom>
          <a:solidFill>
            <a:srgbClr val="7E3F8F"/>
          </a:solidFill>
          <a:ln>
            <a:solidFill/>
          </a:ln>
        </p:spPr>
        <p:txBody>
          <a:bodyPr/>
          <a:lstStyle/>
          <a:p>
            <a:endParaRPr lang="en-US"/>
          </a:p>
        </p:txBody>
      </p:sp>
      <p:sp>
        <p:nvSpPr>
          <p:cNvPr id="27" name="Text 25"/>
          <p:cNvSpPr/>
          <p:nvPr/>
        </p:nvSpPr>
        <p:spPr>
          <a:xfrm>
            <a:off x="6437376" y="4992624"/>
            <a:ext cx="502920" cy="502920"/>
          </a:xfrm>
          <a:prstGeom prst="rect">
            <a:avLst/>
          </a:prstGeom>
          <a:noFill/>
          <a:ln>
            <a:solidFill/>
          </a:ln>
        </p:spPr>
        <p:txBody>
          <a:bodyPr wrap="square" lIns="0" tIns="0" rIns="0" bIns="0" rtlCol="0" anchor="ctr"/>
          <a:lstStyle/>
          <a:p>
            <a:pPr marL="0" indent="0" algn="ctr">
              <a:buNone/>
            </a:pPr>
            <a:r>
              <a:rPr lang="en-US" sz="1900" b="1" dirty="0">
                <a:solidFill>
                  <a:srgbClr val="172033"/>
                </a:solidFill>
                <a:latin typeface="Georgia" pitchFamily="34" charset="0"/>
                <a:ea typeface="Georgia" pitchFamily="34" charset="-122"/>
                <a:cs typeface="Georgia" pitchFamily="34" charset="-120"/>
              </a:rPr>
              <a:t>6</a:t>
            </a:r>
            <a:endParaRPr lang="en-US" sz="1900" dirty="0"/>
          </a:p>
        </p:txBody>
      </p:sp>
      <p:sp>
        <p:nvSpPr>
          <p:cNvPr id="28" name="Text 26"/>
          <p:cNvSpPr/>
          <p:nvPr/>
        </p:nvSpPr>
        <p:spPr>
          <a:xfrm>
            <a:off x="7141464" y="4709160"/>
            <a:ext cx="4297680" cy="1078992"/>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What is one thing that would help you most?</a:t>
            </a:r>
            <a:endParaRPr lang="en-US" sz="1500" dirty="0"/>
          </a:p>
        </p:txBody>
      </p:sp>
      <p:sp>
        <p:nvSpPr>
          <p:cNvPr id="29" name="Text 27"/>
          <p:cNvSpPr/>
          <p:nvPr/>
        </p:nvSpPr>
        <p:spPr>
          <a:xfrm>
            <a:off x="548640" y="6080760"/>
            <a:ext cx="11091672" cy="320040"/>
          </a:xfrm>
          <a:prstGeom prst="rect">
            <a:avLst/>
          </a:prstGeom>
          <a:noFill/>
          <a:ln>
            <a:solidFill/>
          </a:ln>
        </p:spPr>
        <p:txBody>
          <a:bodyPr wrap="square" lIns="0" tIns="0" rIns="0" bIns="0" rtlCol="0" anchor="ctr"/>
          <a:lstStyle/>
          <a:p>
            <a:pPr marL="0" indent="0" algn="ctr">
              <a:buNone/>
            </a:pPr>
            <a:r>
              <a:rPr lang="en-US" sz="1300" i="1" dirty="0">
                <a:solidFill>
                  <a:srgbClr val="596678"/>
                </a:solidFill>
                <a:latin typeface="Calibri" pitchFamily="34" charset="0"/>
                <a:ea typeface="Calibri" pitchFamily="34" charset="-122"/>
                <a:cs typeface="Calibri" pitchFamily="34" charset="-120"/>
              </a:rPr>
              <a:t>Then look for patterns across responses — the repeated themes are your leadership signal.</a:t>
            </a:r>
            <a:endParaRPr lang="en-US" sz="1300" dirty="0"/>
          </a:p>
        </p:txBody>
      </p:sp>
      <p:sp>
        <p:nvSpPr>
          <p:cNvPr id="31" name="Text 28"/>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2" name="Text 29"/>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38</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2</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Insight Circle Guide</a:t>
            </a:r>
            <a:endParaRPr lang="en-US" sz="3100" dirty="0"/>
          </a:p>
        </p:txBody>
      </p:sp>
      <p:sp>
        <p:nvSpPr>
          <p:cNvPr id="4" name="Shape 2"/>
          <p:cNvSpPr/>
          <p:nvPr/>
        </p:nvSpPr>
        <p:spPr>
          <a:xfrm>
            <a:off x="548640" y="1874520"/>
            <a:ext cx="11091672" cy="749808"/>
          </a:xfrm>
          <a:prstGeom prst="roundRect">
            <a:avLst>
              <a:gd name="adj" fmla="val 975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548640" y="1874520"/>
            <a:ext cx="64008" cy="749808"/>
          </a:xfrm>
          <a:prstGeom prst="rect">
            <a:avLst/>
          </a:prstGeom>
          <a:solidFill>
            <a:srgbClr val="179B8F"/>
          </a:solidFill>
          <a:ln>
            <a:solidFill/>
          </a:ln>
        </p:spPr>
        <p:txBody>
          <a:bodyPr/>
          <a:lstStyle/>
          <a:p>
            <a:endParaRPr lang="en-US"/>
          </a:p>
        </p:txBody>
      </p:sp>
      <p:sp>
        <p:nvSpPr>
          <p:cNvPr id="6" name="Shape 4"/>
          <p:cNvSpPr/>
          <p:nvPr/>
        </p:nvSpPr>
        <p:spPr>
          <a:xfrm>
            <a:off x="777240" y="2020824"/>
            <a:ext cx="457200" cy="457200"/>
          </a:xfrm>
          <a:prstGeom prst="ellipse">
            <a:avLst/>
          </a:prstGeom>
          <a:solidFill>
            <a:srgbClr val="179B8F"/>
          </a:solidFill>
          <a:ln>
            <a:solidFill/>
          </a:ln>
        </p:spPr>
        <p:txBody>
          <a:bodyPr/>
          <a:lstStyle/>
          <a:p>
            <a:endParaRPr lang="en-US"/>
          </a:p>
        </p:txBody>
      </p:sp>
      <p:sp>
        <p:nvSpPr>
          <p:cNvPr id="7" name="Text 5"/>
          <p:cNvSpPr/>
          <p:nvPr/>
        </p:nvSpPr>
        <p:spPr>
          <a:xfrm>
            <a:off x="777240" y="202082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1</a:t>
            </a:r>
            <a:endParaRPr lang="en-US" sz="1700" dirty="0"/>
          </a:p>
        </p:txBody>
      </p:sp>
      <p:sp>
        <p:nvSpPr>
          <p:cNvPr id="8" name="Text 6"/>
          <p:cNvSpPr/>
          <p:nvPr/>
        </p:nvSpPr>
        <p:spPr>
          <a:xfrm>
            <a:off x="1417320" y="1874520"/>
            <a:ext cx="3108960" cy="749808"/>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Set the container</a:t>
            </a:r>
            <a:endParaRPr lang="en-US" sz="1500" dirty="0"/>
          </a:p>
        </p:txBody>
      </p:sp>
      <p:sp>
        <p:nvSpPr>
          <p:cNvPr id="9" name="Text 7"/>
          <p:cNvSpPr/>
          <p:nvPr/>
        </p:nvSpPr>
        <p:spPr>
          <a:xfrm>
            <a:off x="4572000" y="1874520"/>
            <a:ext cx="6949440" cy="749808"/>
          </a:xfrm>
          <a:prstGeom prst="rect">
            <a:avLst/>
          </a:prstGeom>
          <a:noFill/>
          <a:ln>
            <a:solidFill/>
          </a:ln>
        </p:spPr>
        <p:txBody>
          <a:bodyPr wrap="square" lIns="0" tIns="0" rIns="0" bIns="0" rtlCol="0" anchor="ctr"/>
          <a:lstStyle/>
          <a:p>
            <a:pPr marL="0" indent="0">
              <a:buNone/>
            </a:pPr>
            <a:r>
              <a:rPr lang="en-US" sz="1300" dirty="0">
                <a:solidFill>
                  <a:srgbClr val="425066"/>
                </a:solidFill>
                <a:latin typeface="Calibri" pitchFamily="34" charset="0"/>
                <a:ea typeface="Calibri" pitchFamily="34" charset="-122"/>
                <a:cs typeface="Calibri" pitchFamily="34" charset="-120"/>
              </a:rPr>
              <a:t>Confidential, no fixing, equal air time. 4–6 people, ~30–45 minutes.</a:t>
            </a:r>
            <a:endParaRPr lang="en-US" sz="1300" dirty="0"/>
          </a:p>
        </p:txBody>
      </p:sp>
      <p:sp>
        <p:nvSpPr>
          <p:cNvPr id="10" name="Shape 8"/>
          <p:cNvSpPr/>
          <p:nvPr/>
        </p:nvSpPr>
        <p:spPr>
          <a:xfrm>
            <a:off x="548640" y="2743200"/>
            <a:ext cx="11091672" cy="749808"/>
          </a:xfrm>
          <a:prstGeom prst="roundRect">
            <a:avLst>
              <a:gd name="adj" fmla="val 975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1" name="Shape 9"/>
          <p:cNvSpPr/>
          <p:nvPr/>
        </p:nvSpPr>
        <p:spPr>
          <a:xfrm>
            <a:off x="548640" y="2743200"/>
            <a:ext cx="64008" cy="749808"/>
          </a:xfrm>
          <a:prstGeom prst="rect">
            <a:avLst/>
          </a:prstGeom>
          <a:solidFill>
            <a:srgbClr val="179B8F"/>
          </a:solidFill>
          <a:ln>
            <a:solidFill/>
          </a:ln>
        </p:spPr>
        <p:txBody>
          <a:bodyPr/>
          <a:lstStyle/>
          <a:p>
            <a:endParaRPr lang="en-US"/>
          </a:p>
        </p:txBody>
      </p:sp>
      <p:sp>
        <p:nvSpPr>
          <p:cNvPr id="12" name="Shape 10"/>
          <p:cNvSpPr/>
          <p:nvPr/>
        </p:nvSpPr>
        <p:spPr>
          <a:xfrm>
            <a:off x="777240" y="2889504"/>
            <a:ext cx="457200" cy="457200"/>
          </a:xfrm>
          <a:prstGeom prst="ellipse">
            <a:avLst/>
          </a:prstGeom>
          <a:solidFill>
            <a:srgbClr val="179B8F"/>
          </a:solidFill>
          <a:ln>
            <a:solidFill/>
          </a:ln>
        </p:spPr>
        <p:txBody>
          <a:bodyPr/>
          <a:lstStyle/>
          <a:p>
            <a:endParaRPr lang="en-US"/>
          </a:p>
        </p:txBody>
      </p:sp>
      <p:sp>
        <p:nvSpPr>
          <p:cNvPr id="13" name="Text 11"/>
          <p:cNvSpPr/>
          <p:nvPr/>
        </p:nvSpPr>
        <p:spPr>
          <a:xfrm>
            <a:off x="777240" y="288950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2</a:t>
            </a:r>
            <a:endParaRPr lang="en-US" sz="1700" dirty="0"/>
          </a:p>
        </p:txBody>
      </p:sp>
      <p:sp>
        <p:nvSpPr>
          <p:cNvPr id="14" name="Text 12"/>
          <p:cNvSpPr/>
          <p:nvPr/>
        </p:nvSpPr>
        <p:spPr>
          <a:xfrm>
            <a:off x="1417320" y="2743200"/>
            <a:ext cx="3108960" cy="749808"/>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Reflect silently</a:t>
            </a:r>
            <a:endParaRPr lang="en-US" sz="1500" dirty="0"/>
          </a:p>
        </p:txBody>
      </p:sp>
      <p:sp>
        <p:nvSpPr>
          <p:cNvPr id="15" name="Text 13"/>
          <p:cNvSpPr/>
          <p:nvPr/>
        </p:nvSpPr>
        <p:spPr>
          <a:xfrm>
            <a:off x="4572000" y="2743200"/>
            <a:ext cx="6949440" cy="749808"/>
          </a:xfrm>
          <a:prstGeom prst="rect">
            <a:avLst/>
          </a:prstGeom>
          <a:noFill/>
          <a:ln>
            <a:solidFill/>
          </a:ln>
        </p:spPr>
        <p:txBody>
          <a:bodyPr wrap="square" lIns="0" tIns="0" rIns="0" bIns="0" rtlCol="0" anchor="ctr"/>
          <a:lstStyle/>
          <a:p>
            <a:pPr marL="0" indent="0">
              <a:buNone/>
            </a:pPr>
            <a:r>
              <a:rPr lang="en-US" sz="1300" dirty="0">
                <a:solidFill>
                  <a:srgbClr val="425066"/>
                </a:solidFill>
                <a:latin typeface="Calibri" pitchFamily="34" charset="0"/>
                <a:ea typeface="Calibri" pitchFamily="34" charset="-122"/>
                <a:cs typeface="Calibri" pitchFamily="34" charset="-120"/>
              </a:rPr>
              <a:t>Each person journals on the prompt for 2–3 minutes before anyone speaks.</a:t>
            </a:r>
            <a:endParaRPr lang="en-US" sz="1300" dirty="0"/>
          </a:p>
        </p:txBody>
      </p:sp>
      <p:sp>
        <p:nvSpPr>
          <p:cNvPr id="16" name="Shape 14"/>
          <p:cNvSpPr/>
          <p:nvPr/>
        </p:nvSpPr>
        <p:spPr>
          <a:xfrm>
            <a:off x="548640" y="3611880"/>
            <a:ext cx="11091672" cy="749808"/>
          </a:xfrm>
          <a:prstGeom prst="roundRect">
            <a:avLst>
              <a:gd name="adj" fmla="val 975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7" name="Shape 15"/>
          <p:cNvSpPr/>
          <p:nvPr/>
        </p:nvSpPr>
        <p:spPr>
          <a:xfrm>
            <a:off x="548640" y="3611880"/>
            <a:ext cx="64008" cy="749808"/>
          </a:xfrm>
          <a:prstGeom prst="rect">
            <a:avLst/>
          </a:prstGeom>
          <a:solidFill>
            <a:srgbClr val="C7237E"/>
          </a:solidFill>
          <a:ln>
            <a:solidFill/>
          </a:ln>
        </p:spPr>
        <p:txBody>
          <a:bodyPr/>
          <a:lstStyle/>
          <a:p>
            <a:endParaRPr lang="en-US"/>
          </a:p>
        </p:txBody>
      </p:sp>
      <p:sp>
        <p:nvSpPr>
          <p:cNvPr id="18" name="Shape 16"/>
          <p:cNvSpPr/>
          <p:nvPr/>
        </p:nvSpPr>
        <p:spPr>
          <a:xfrm>
            <a:off x="777240" y="3758184"/>
            <a:ext cx="457200" cy="457200"/>
          </a:xfrm>
          <a:prstGeom prst="ellipse">
            <a:avLst/>
          </a:prstGeom>
          <a:solidFill>
            <a:srgbClr val="C7237E"/>
          </a:solidFill>
          <a:ln>
            <a:solidFill/>
          </a:ln>
        </p:spPr>
        <p:txBody>
          <a:bodyPr/>
          <a:lstStyle/>
          <a:p>
            <a:endParaRPr lang="en-US"/>
          </a:p>
        </p:txBody>
      </p:sp>
      <p:sp>
        <p:nvSpPr>
          <p:cNvPr id="19" name="Text 17"/>
          <p:cNvSpPr/>
          <p:nvPr/>
        </p:nvSpPr>
        <p:spPr>
          <a:xfrm>
            <a:off x="777240" y="375818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3</a:t>
            </a:r>
            <a:endParaRPr lang="en-US" sz="1700" dirty="0"/>
          </a:p>
        </p:txBody>
      </p:sp>
      <p:sp>
        <p:nvSpPr>
          <p:cNvPr id="20" name="Text 18"/>
          <p:cNvSpPr/>
          <p:nvPr/>
        </p:nvSpPr>
        <p:spPr>
          <a:xfrm>
            <a:off x="1417320" y="3611880"/>
            <a:ext cx="3108960" cy="749808"/>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Share one sentence</a:t>
            </a:r>
            <a:endParaRPr lang="en-US" sz="1500" dirty="0"/>
          </a:p>
        </p:txBody>
      </p:sp>
      <p:sp>
        <p:nvSpPr>
          <p:cNvPr id="21" name="Text 19"/>
          <p:cNvSpPr/>
          <p:nvPr/>
        </p:nvSpPr>
        <p:spPr>
          <a:xfrm>
            <a:off x="4572000" y="3611880"/>
            <a:ext cx="6949440" cy="749808"/>
          </a:xfrm>
          <a:prstGeom prst="rect">
            <a:avLst/>
          </a:prstGeom>
          <a:noFill/>
          <a:ln>
            <a:solidFill/>
          </a:ln>
        </p:spPr>
        <p:txBody>
          <a:bodyPr wrap="square" lIns="0" tIns="0" rIns="0" bIns="0" rtlCol="0" anchor="ctr"/>
          <a:lstStyle/>
          <a:p>
            <a:pPr marL="0" indent="0">
              <a:buNone/>
            </a:pPr>
            <a:r>
              <a:rPr lang="en-US" sz="1300" dirty="0">
                <a:solidFill>
                  <a:srgbClr val="425066"/>
                </a:solidFill>
                <a:latin typeface="Calibri" pitchFamily="34" charset="0"/>
                <a:ea typeface="Calibri" pitchFamily="34" charset="-122"/>
                <a:cs typeface="Calibri" pitchFamily="34" charset="-120"/>
              </a:rPr>
              <a:t>Go around the circle. One honest sentence each. No cross-talk or advice.</a:t>
            </a:r>
            <a:endParaRPr lang="en-US" sz="1300" dirty="0"/>
          </a:p>
        </p:txBody>
      </p:sp>
      <p:sp>
        <p:nvSpPr>
          <p:cNvPr id="22" name="Shape 20"/>
          <p:cNvSpPr/>
          <p:nvPr/>
        </p:nvSpPr>
        <p:spPr>
          <a:xfrm>
            <a:off x="548640" y="4480560"/>
            <a:ext cx="11091672" cy="749808"/>
          </a:xfrm>
          <a:prstGeom prst="roundRect">
            <a:avLst>
              <a:gd name="adj" fmla="val 975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3" name="Shape 21"/>
          <p:cNvSpPr/>
          <p:nvPr/>
        </p:nvSpPr>
        <p:spPr>
          <a:xfrm>
            <a:off x="548640" y="4480560"/>
            <a:ext cx="64008" cy="749808"/>
          </a:xfrm>
          <a:prstGeom prst="rect">
            <a:avLst/>
          </a:prstGeom>
          <a:solidFill>
            <a:srgbClr val="E89A3B"/>
          </a:solidFill>
          <a:ln>
            <a:solidFill/>
          </a:ln>
        </p:spPr>
        <p:txBody>
          <a:bodyPr/>
          <a:lstStyle/>
          <a:p>
            <a:endParaRPr lang="en-US"/>
          </a:p>
        </p:txBody>
      </p:sp>
      <p:sp>
        <p:nvSpPr>
          <p:cNvPr id="24" name="Shape 22"/>
          <p:cNvSpPr/>
          <p:nvPr/>
        </p:nvSpPr>
        <p:spPr>
          <a:xfrm>
            <a:off x="777240" y="4626864"/>
            <a:ext cx="457200" cy="457200"/>
          </a:xfrm>
          <a:prstGeom prst="ellipse">
            <a:avLst/>
          </a:prstGeom>
          <a:solidFill>
            <a:srgbClr val="E89A3B"/>
          </a:solidFill>
          <a:ln>
            <a:solidFill/>
          </a:ln>
        </p:spPr>
        <p:txBody>
          <a:bodyPr/>
          <a:lstStyle/>
          <a:p>
            <a:endParaRPr lang="en-US"/>
          </a:p>
        </p:txBody>
      </p:sp>
      <p:sp>
        <p:nvSpPr>
          <p:cNvPr id="25" name="Text 23"/>
          <p:cNvSpPr/>
          <p:nvPr/>
        </p:nvSpPr>
        <p:spPr>
          <a:xfrm>
            <a:off x="777240" y="462686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4</a:t>
            </a:r>
            <a:endParaRPr lang="en-US" sz="1700" dirty="0"/>
          </a:p>
        </p:txBody>
      </p:sp>
      <p:sp>
        <p:nvSpPr>
          <p:cNvPr id="26" name="Text 24"/>
          <p:cNvSpPr/>
          <p:nvPr/>
        </p:nvSpPr>
        <p:spPr>
          <a:xfrm>
            <a:off x="1417320" y="4480560"/>
            <a:ext cx="3108960" cy="749808"/>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Listen for resonance</a:t>
            </a:r>
            <a:endParaRPr lang="en-US" sz="1500" dirty="0"/>
          </a:p>
        </p:txBody>
      </p:sp>
      <p:sp>
        <p:nvSpPr>
          <p:cNvPr id="27" name="Text 25"/>
          <p:cNvSpPr/>
          <p:nvPr/>
        </p:nvSpPr>
        <p:spPr>
          <a:xfrm>
            <a:off x="4572000" y="4480560"/>
            <a:ext cx="6949440" cy="749808"/>
          </a:xfrm>
          <a:prstGeom prst="rect">
            <a:avLst/>
          </a:prstGeom>
          <a:noFill/>
          <a:ln>
            <a:solidFill/>
          </a:ln>
        </p:spPr>
        <p:txBody>
          <a:bodyPr wrap="square" lIns="0" tIns="0" rIns="0" bIns="0" rtlCol="0" anchor="ctr"/>
          <a:lstStyle/>
          <a:p>
            <a:pPr marL="0" indent="0">
              <a:buNone/>
            </a:pPr>
            <a:r>
              <a:rPr lang="en-US" sz="1300" dirty="0">
                <a:solidFill>
                  <a:srgbClr val="425066"/>
                </a:solidFill>
                <a:latin typeface="Calibri" pitchFamily="34" charset="0"/>
                <a:ea typeface="Calibri" pitchFamily="34" charset="-122"/>
                <a:cs typeface="Calibri" pitchFamily="34" charset="-120"/>
              </a:rPr>
              <a:t>Notice shared themes. Name what the group is learning together.</a:t>
            </a:r>
            <a:endParaRPr lang="en-US" sz="1300" dirty="0"/>
          </a:p>
        </p:txBody>
      </p:sp>
      <p:sp>
        <p:nvSpPr>
          <p:cNvPr id="28" name="Shape 26"/>
          <p:cNvSpPr/>
          <p:nvPr/>
        </p:nvSpPr>
        <p:spPr>
          <a:xfrm>
            <a:off x="548640" y="5349240"/>
            <a:ext cx="11091672" cy="749808"/>
          </a:xfrm>
          <a:prstGeom prst="roundRect">
            <a:avLst>
              <a:gd name="adj" fmla="val 9756"/>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9" name="Shape 27"/>
          <p:cNvSpPr/>
          <p:nvPr/>
        </p:nvSpPr>
        <p:spPr>
          <a:xfrm>
            <a:off x="548640" y="5349240"/>
            <a:ext cx="64008" cy="749808"/>
          </a:xfrm>
          <a:prstGeom prst="rect">
            <a:avLst/>
          </a:prstGeom>
          <a:solidFill>
            <a:srgbClr val="179B8F"/>
          </a:solidFill>
          <a:ln>
            <a:solidFill/>
          </a:ln>
        </p:spPr>
        <p:txBody>
          <a:bodyPr/>
          <a:lstStyle/>
          <a:p>
            <a:endParaRPr lang="en-US"/>
          </a:p>
        </p:txBody>
      </p:sp>
      <p:sp>
        <p:nvSpPr>
          <p:cNvPr id="30" name="Shape 28"/>
          <p:cNvSpPr/>
          <p:nvPr/>
        </p:nvSpPr>
        <p:spPr>
          <a:xfrm>
            <a:off x="777240" y="5495544"/>
            <a:ext cx="457200" cy="457200"/>
          </a:xfrm>
          <a:prstGeom prst="ellipse">
            <a:avLst/>
          </a:prstGeom>
          <a:solidFill>
            <a:srgbClr val="179B8F"/>
          </a:solidFill>
          <a:ln>
            <a:solidFill/>
          </a:ln>
        </p:spPr>
        <p:txBody>
          <a:bodyPr/>
          <a:lstStyle/>
          <a:p>
            <a:endParaRPr lang="en-US"/>
          </a:p>
        </p:txBody>
      </p:sp>
      <p:sp>
        <p:nvSpPr>
          <p:cNvPr id="31" name="Text 29"/>
          <p:cNvSpPr/>
          <p:nvPr/>
        </p:nvSpPr>
        <p:spPr>
          <a:xfrm>
            <a:off x="777240" y="549554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5</a:t>
            </a:r>
            <a:endParaRPr lang="en-US" sz="1700" dirty="0"/>
          </a:p>
        </p:txBody>
      </p:sp>
      <p:sp>
        <p:nvSpPr>
          <p:cNvPr id="32" name="Text 30"/>
          <p:cNvSpPr/>
          <p:nvPr/>
        </p:nvSpPr>
        <p:spPr>
          <a:xfrm>
            <a:off x="1417320" y="5349240"/>
            <a:ext cx="3108960" cy="749808"/>
          </a:xfrm>
          <a:prstGeom prst="rect">
            <a:avLst/>
          </a:prstGeom>
          <a:noFill/>
          <a:ln>
            <a:solidFill/>
          </a:ln>
        </p:spPr>
        <p:txBody>
          <a:bodyPr wrap="square" lIns="0" tIns="0" rIns="0" bIns="0" rtlCol="0" anchor="ctr"/>
          <a:lstStyle/>
          <a:p>
            <a:pPr marL="0" indent="0">
              <a:buNone/>
            </a:pPr>
            <a:r>
              <a:rPr lang="en-US" sz="1500" b="1" dirty="0">
                <a:solidFill>
                  <a:srgbClr val="172033"/>
                </a:solidFill>
                <a:latin typeface="Calibri" pitchFamily="34" charset="0"/>
                <a:ea typeface="Calibri" pitchFamily="34" charset="-122"/>
                <a:cs typeface="Calibri" pitchFamily="34" charset="-120"/>
              </a:rPr>
              <a:t>Close with commitment</a:t>
            </a:r>
            <a:endParaRPr lang="en-US" sz="1500" dirty="0"/>
          </a:p>
        </p:txBody>
      </p:sp>
      <p:sp>
        <p:nvSpPr>
          <p:cNvPr id="33" name="Text 31"/>
          <p:cNvSpPr/>
          <p:nvPr/>
        </p:nvSpPr>
        <p:spPr>
          <a:xfrm>
            <a:off x="4572000" y="5349240"/>
            <a:ext cx="6949440" cy="749808"/>
          </a:xfrm>
          <a:prstGeom prst="rect">
            <a:avLst/>
          </a:prstGeom>
          <a:noFill/>
          <a:ln>
            <a:solidFill/>
          </a:ln>
        </p:spPr>
        <p:txBody>
          <a:bodyPr wrap="square" lIns="0" tIns="0" rIns="0" bIns="0" rtlCol="0" anchor="ctr"/>
          <a:lstStyle/>
          <a:p>
            <a:pPr marL="0" indent="0">
              <a:buNone/>
            </a:pPr>
            <a:r>
              <a:rPr lang="en-US" sz="1300" dirty="0">
                <a:solidFill>
                  <a:srgbClr val="425066"/>
                </a:solidFill>
                <a:latin typeface="Calibri" pitchFamily="34" charset="0"/>
                <a:ea typeface="Calibri" pitchFamily="34" charset="-122"/>
                <a:cs typeface="Calibri" pitchFamily="34" charset="-120"/>
              </a:rPr>
              <a:t>Each person names one small action they will take before the next circle.</a:t>
            </a:r>
            <a:endParaRPr lang="en-US" sz="1300" dirty="0"/>
          </a:p>
        </p:txBody>
      </p:sp>
      <p:sp>
        <p:nvSpPr>
          <p:cNvPr id="35" name="Text 32"/>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6" name="Text 33"/>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39</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3</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Speak Up, Not Out — Conversation Guide</a:t>
            </a:r>
            <a:endParaRPr lang="en-US" sz="3100" dirty="0"/>
          </a:p>
        </p:txBody>
      </p:sp>
      <p:sp>
        <p:nvSpPr>
          <p:cNvPr id="4" name="Shape 2"/>
          <p:cNvSpPr/>
          <p:nvPr/>
        </p:nvSpPr>
        <p:spPr>
          <a:xfrm>
            <a:off x="548640" y="1828800"/>
            <a:ext cx="11091672" cy="603504"/>
          </a:xfrm>
          <a:prstGeom prst="roundRect">
            <a:avLst>
              <a:gd name="adj" fmla="val 1212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Shape 3"/>
          <p:cNvSpPr/>
          <p:nvPr/>
        </p:nvSpPr>
        <p:spPr>
          <a:xfrm>
            <a:off x="777240" y="1901952"/>
            <a:ext cx="457200" cy="457200"/>
          </a:xfrm>
          <a:prstGeom prst="ellipse">
            <a:avLst/>
          </a:prstGeom>
          <a:solidFill>
            <a:srgbClr val="179B8F"/>
          </a:solidFill>
          <a:ln>
            <a:solidFill/>
          </a:ln>
        </p:spPr>
        <p:txBody>
          <a:bodyPr/>
          <a:lstStyle/>
          <a:p>
            <a:endParaRPr lang="en-US"/>
          </a:p>
        </p:txBody>
      </p:sp>
      <p:sp>
        <p:nvSpPr>
          <p:cNvPr id="6" name="Text 4"/>
          <p:cNvSpPr/>
          <p:nvPr/>
        </p:nvSpPr>
        <p:spPr>
          <a:xfrm>
            <a:off x="777240" y="1901952"/>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1</a:t>
            </a:r>
            <a:endParaRPr lang="en-US" sz="1700" dirty="0"/>
          </a:p>
        </p:txBody>
      </p:sp>
      <p:sp>
        <p:nvSpPr>
          <p:cNvPr id="7" name="Text 5"/>
          <p:cNvSpPr/>
          <p:nvPr/>
        </p:nvSpPr>
        <p:spPr>
          <a:xfrm>
            <a:off x="1417320" y="1828800"/>
            <a:ext cx="3383280" cy="603504"/>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Pause before you spread</a:t>
            </a:r>
            <a:endParaRPr lang="en-US" sz="1400" dirty="0"/>
          </a:p>
        </p:txBody>
      </p:sp>
      <p:sp>
        <p:nvSpPr>
          <p:cNvPr id="8" name="Text 6"/>
          <p:cNvSpPr/>
          <p:nvPr/>
        </p:nvSpPr>
        <p:spPr>
          <a:xfrm>
            <a:off x="4846320" y="1828800"/>
            <a:ext cx="6675120" cy="603504"/>
          </a:xfrm>
          <a:prstGeom prst="rect">
            <a:avLst/>
          </a:prstGeom>
          <a:noFill/>
          <a:ln>
            <a:solidFill/>
          </a:ln>
        </p:spPr>
        <p:txBody>
          <a:bodyPr wrap="square" lIns="0" tIns="0" rIns="0" bIns="0" rtlCol="0" anchor="ctr"/>
          <a:lstStyle/>
          <a:p>
            <a:pPr marL="0" indent="0">
              <a:buNone/>
            </a:pPr>
            <a:r>
              <a:rPr lang="en-US" sz="1250" dirty="0">
                <a:solidFill>
                  <a:srgbClr val="425066"/>
                </a:solidFill>
                <a:latin typeface="Calibri" pitchFamily="34" charset="0"/>
                <a:ea typeface="Calibri" pitchFamily="34" charset="-122"/>
                <a:cs typeface="Calibri" pitchFamily="34" charset="-120"/>
              </a:rPr>
              <a:t>Notice the urge to tell someone else first. Redirect it toward the person involved.</a:t>
            </a:r>
            <a:endParaRPr lang="en-US" sz="1250" dirty="0"/>
          </a:p>
        </p:txBody>
      </p:sp>
      <p:sp>
        <p:nvSpPr>
          <p:cNvPr id="9" name="Shape 7"/>
          <p:cNvSpPr/>
          <p:nvPr/>
        </p:nvSpPr>
        <p:spPr>
          <a:xfrm>
            <a:off x="548640" y="2542032"/>
            <a:ext cx="11091672" cy="603504"/>
          </a:xfrm>
          <a:prstGeom prst="roundRect">
            <a:avLst>
              <a:gd name="adj" fmla="val 1212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8"/>
          <p:cNvSpPr/>
          <p:nvPr/>
        </p:nvSpPr>
        <p:spPr>
          <a:xfrm>
            <a:off x="777240" y="2615184"/>
            <a:ext cx="457200" cy="457200"/>
          </a:xfrm>
          <a:prstGeom prst="ellipse">
            <a:avLst/>
          </a:prstGeom>
          <a:solidFill>
            <a:srgbClr val="179B8F"/>
          </a:solidFill>
          <a:ln>
            <a:solidFill/>
          </a:ln>
        </p:spPr>
        <p:txBody>
          <a:bodyPr/>
          <a:lstStyle/>
          <a:p>
            <a:endParaRPr lang="en-US"/>
          </a:p>
        </p:txBody>
      </p:sp>
      <p:sp>
        <p:nvSpPr>
          <p:cNvPr id="11" name="Text 9"/>
          <p:cNvSpPr/>
          <p:nvPr/>
        </p:nvSpPr>
        <p:spPr>
          <a:xfrm>
            <a:off x="777240" y="2615184"/>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2</a:t>
            </a:r>
            <a:endParaRPr lang="en-US" sz="1700" dirty="0"/>
          </a:p>
        </p:txBody>
      </p:sp>
      <p:sp>
        <p:nvSpPr>
          <p:cNvPr id="12" name="Text 10"/>
          <p:cNvSpPr/>
          <p:nvPr/>
        </p:nvSpPr>
        <p:spPr>
          <a:xfrm>
            <a:off x="1417320" y="2542032"/>
            <a:ext cx="3383280" cy="603504"/>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Go direct, go early</a:t>
            </a:r>
            <a:endParaRPr lang="en-US" sz="1400" dirty="0"/>
          </a:p>
        </p:txBody>
      </p:sp>
      <p:sp>
        <p:nvSpPr>
          <p:cNvPr id="13" name="Text 11"/>
          <p:cNvSpPr/>
          <p:nvPr/>
        </p:nvSpPr>
        <p:spPr>
          <a:xfrm>
            <a:off x="4846320" y="2542032"/>
            <a:ext cx="6675120" cy="603504"/>
          </a:xfrm>
          <a:prstGeom prst="rect">
            <a:avLst/>
          </a:prstGeom>
          <a:noFill/>
          <a:ln>
            <a:solidFill/>
          </a:ln>
        </p:spPr>
        <p:txBody>
          <a:bodyPr wrap="square" lIns="0" tIns="0" rIns="0" bIns="0" rtlCol="0" anchor="ctr"/>
          <a:lstStyle/>
          <a:p>
            <a:pPr marL="0" indent="0">
              <a:buNone/>
            </a:pPr>
            <a:r>
              <a:rPr lang="en-US" sz="1250" dirty="0">
                <a:solidFill>
                  <a:srgbClr val="425066"/>
                </a:solidFill>
                <a:latin typeface="Calibri" pitchFamily="34" charset="0"/>
                <a:ea typeface="Calibri" pitchFamily="34" charset="-122"/>
                <a:cs typeface="Calibri" pitchFamily="34" charset="-120"/>
              </a:rPr>
              <a:t>Approach the person privately and soon, before a narrative hardens.</a:t>
            </a:r>
            <a:endParaRPr lang="en-US" sz="1250" dirty="0"/>
          </a:p>
        </p:txBody>
      </p:sp>
      <p:sp>
        <p:nvSpPr>
          <p:cNvPr id="14" name="Shape 12"/>
          <p:cNvSpPr/>
          <p:nvPr/>
        </p:nvSpPr>
        <p:spPr>
          <a:xfrm>
            <a:off x="548640" y="3255264"/>
            <a:ext cx="11091672" cy="603504"/>
          </a:xfrm>
          <a:prstGeom prst="roundRect">
            <a:avLst>
              <a:gd name="adj" fmla="val 1212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5" name="Shape 13"/>
          <p:cNvSpPr/>
          <p:nvPr/>
        </p:nvSpPr>
        <p:spPr>
          <a:xfrm>
            <a:off x="777240" y="3328416"/>
            <a:ext cx="457200" cy="457200"/>
          </a:xfrm>
          <a:prstGeom prst="ellipse">
            <a:avLst/>
          </a:prstGeom>
          <a:solidFill>
            <a:srgbClr val="179B8F"/>
          </a:solidFill>
          <a:ln>
            <a:solidFill/>
          </a:ln>
        </p:spPr>
        <p:txBody>
          <a:bodyPr/>
          <a:lstStyle/>
          <a:p>
            <a:endParaRPr lang="en-US"/>
          </a:p>
        </p:txBody>
      </p:sp>
      <p:sp>
        <p:nvSpPr>
          <p:cNvPr id="16" name="Text 14"/>
          <p:cNvSpPr/>
          <p:nvPr/>
        </p:nvSpPr>
        <p:spPr>
          <a:xfrm>
            <a:off x="777240" y="3328416"/>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3</a:t>
            </a:r>
            <a:endParaRPr lang="en-US" sz="1700" dirty="0"/>
          </a:p>
        </p:txBody>
      </p:sp>
      <p:sp>
        <p:nvSpPr>
          <p:cNvPr id="17" name="Text 15"/>
          <p:cNvSpPr/>
          <p:nvPr/>
        </p:nvSpPr>
        <p:spPr>
          <a:xfrm>
            <a:off x="1417320" y="3255264"/>
            <a:ext cx="3383280" cy="603504"/>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Lead with curiosity</a:t>
            </a:r>
            <a:endParaRPr lang="en-US" sz="1400" dirty="0"/>
          </a:p>
        </p:txBody>
      </p:sp>
      <p:sp>
        <p:nvSpPr>
          <p:cNvPr id="18" name="Text 16"/>
          <p:cNvSpPr/>
          <p:nvPr/>
        </p:nvSpPr>
        <p:spPr>
          <a:xfrm>
            <a:off x="4846320" y="3255264"/>
            <a:ext cx="6675120" cy="603504"/>
          </a:xfrm>
          <a:prstGeom prst="rect">
            <a:avLst/>
          </a:prstGeom>
          <a:noFill/>
          <a:ln>
            <a:solidFill/>
          </a:ln>
        </p:spPr>
        <p:txBody>
          <a:bodyPr wrap="square" lIns="0" tIns="0" rIns="0" bIns="0" rtlCol="0" anchor="ctr"/>
          <a:lstStyle/>
          <a:p>
            <a:pPr marL="0" indent="0">
              <a:buNone/>
            </a:pPr>
            <a:r>
              <a:rPr lang="en-US" sz="1250" dirty="0">
                <a:solidFill>
                  <a:srgbClr val="425066"/>
                </a:solidFill>
                <a:latin typeface="Calibri" pitchFamily="34" charset="0"/>
                <a:ea typeface="Calibri" pitchFamily="34" charset="-122"/>
                <a:cs typeface="Calibri" pitchFamily="34" charset="-120"/>
              </a:rPr>
              <a:t>“Here’s what I noticed — help me understand the context.”</a:t>
            </a:r>
            <a:endParaRPr lang="en-US" sz="1250" dirty="0"/>
          </a:p>
        </p:txBody>
      </p:sp>
      <p:sp>
        <p:nvSpPr>
          <p:cNvPr id="19" name="Shape 17"/>
          <p:cNvSpPr/>
          <p:nvPr/>
        </p:nvSpPr>
        <p:spPr>
          <a:xfrm>
            <a:off x="548640" y="3968496"/>
            <a:ext cx="11091672" cy="603504"/>
          </a:xfrm>
          <a:prstGeom prst="roundRect">
            <a:avLst>
              <a:gd name="adj" fmla="val 1212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0" name="Shape 18"/>
          <p:cNvSpPr/>
          <p:nvPr/>
        </p:nvSpPr>
        <p:spPr>
          <a:xfrm>
            <a:off x="777240" y="4041648"/>
            <a:ext cx="457200" cy="457200"/>
          </a:xfrm>
          <a:prstGeom prst="ellipse">
            <a:avLst/>
          </a:prstGeom>
          <a:solidFill>
            <a:srgbClr val="179B8F"/>
          </a:solidFill>
          <a:ln>
            <a:solidFill/>
          </a:ln>
        </p:spPr>
        <p:txBody>
          <a:bodyPr/>
          <a:lstStyle/>
          <a:p>
            <a:endParaRPr lang="en-US"/>
          </a:p>
        </p:txBody>
      </p:sp>
      <p:sp>
        <p:nvSpPr>
          <p:cNvPr id="21" name="Text 19"/>
          <p:cNvSpPr/>
          <p:nvPr/>
        </p:nvSpPr>
        <p:spPr>
          <a:xfrm>
            <a:off x="777240" y="4041648"/>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4</a:t>
            </a:r>
            <a:endParaRPr lang="en-US" sz="1700" dirty="0"/>
          </a:p>
        </p:txBody>
      </p:sp>
      <p:sp>
        <p:nvSpPr>
          <p:cNvPr id="22" name="Text 20"/>
          <p:cNvSpPr/>
          <p:nvPr/>
        </p:nvSpPr>
        <p:spPr>
          <a:xfrm>
            <a:off x="1417320" y="3968496"/>
            <a:ext cx="3383280" cy="603504"/>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Name impact, not character</a:t>
            </a:r>
            <a:endParaRPr lang="en-US" sz="1400" dirty="0"/>
          </a:p>
        </p:txBody>
      </p:sp>
      <p:sp>
        <p:nvSpPr>
          <p:cNvPr id="23" name="Text 21"/>
          <p:cNvSpPr/>
          <p:nvPr/>
        </p:nvSpPr>
        <p:spPr>
          <a:xfrm>
            <a:off x="4846320" y="3968496"/>
            <a:ext cx="6675120" cy="603504"/>
          </a:xfrm>
          <a:prstGeom prst="rect">
            <a:avLst/>
          </a:prstGeom>
          <a:noFill/>
          <a:ln>
            <a:solidFill/>
          </a:ln>
        </p:spPr>
        <p:txBody>
          <a:bodyPr wrap="square" lIns="0" tIns="0" rIns="0" bIns="0" rtlCol="0" anchor="ctr"/>
          <a:lstStyle/>
          <a:p>
            <a:pPr marL="0" indent="0">
              <a:buNone/>
            </a:pPr>
            <a:r>
              <a:rPr lang="en-US" sz="1250" dirty="0">
                <a:solidFill>
                  <a:srgbClr val="425066"/>
                </a:solidFill>
                <a:latin typeface="Calibri" pitchFamily="34" charset="0"/>
                <a:ea typeface="Calibri" pitchFamily="34" charset="-122"/>
                <a:cs typeface="Calibri" pitchFamily="34" charset="-120"/>
              </a:rPr>
              <a:t>Describe the effect of the behavior, not a verdict about the person.</a:t>
            </a:r>
            <a:endParaRPr lang="en-US" sz="1250" dirty="0"/>
          </a:p>
        </p:txBody>
      </p:sp>
      <p:sp>
        <p:nvSpPr>
          <p:cNvPr id="24" name="Shape 22"/>
          <p:cNvSpPr/>
          <p:nvPr/>
        </p:nvSpPr>
        <p:spPr>
          <a:xfrm>
            <a:off x="548640" y="4681728"/>
            <a:ext cx="11091672" cy="603504"/>
          </a:xfrm>
          <a:prstGeom prst="roundRect">
            <a:avLst>
              <a:gd name="adj" fmla="val 1212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5" name="Shape 23"/>
          <p:cNvSpPr/>
          <p:nvPr/>
        </p:nvSpPr>
        <p:spPr>
          <a:xfrm>
            <a:off x="777240" y="4754880"/>
            <a:ext cx="457200" cy="457200"/>
          </a:xfrm>
          <a:prstGeom prst="ellipse">
            <a:avLst/>
          </a:prstGeom>
          <a:solidFill>
            <a:srgbClr val="179B8F"/>
          </a:solidFill>
          <a:ln>
            <a:solidFill/>
          </a:ln>
        </p:spPr>
        <p:txBody>
          <a:bodyPr/>
          <a:lstStyle/>
          <a:p>
            <a:endParaRPr lang="en-US"/>
          </a:p>
        </p:txBody>
      </p:sp>
      <p:sp>
        <p:nvSpPr>
          <p:cNvPr id="26" name="Text 24"/>
          <p:cNvSpPr/>
          <p:nvPr/>
        </p:nvSpPr>
        <p:spPr>
          <a:xfrm>
            <a:off x="777240" y="4754880"/>
            <a:ext cx="457200" cy="457200"/>
          </a:xfrm>
          <a:prstGeom prst="rect">
            <a:avLst/>
          </a:prstGeom>
          <a:noFill/>
          <a:ln>
            <a:solidFill/>
          </a:ln>
        </p:spPr>
        <p:txBody>
          <a:bodyPr wrap="square" lIns="0" tIns="0" rIns="0" bIns="0" rtlCol="0" anchor="ctr"/>
          <a:lstStyle/>
          <a:p>
            <a:pPr marL="0" indent="0" algn="ctr">
              <a:buNone/>
            </a:pPr>
            <a:r>
              <a:rPr lang="en-US" sz="1700" b="1" dirty="0">
                <a:solidFill>
                  <a:srgbClr val="172033"/>
                </a:solidFill>
                <a:latin typeface="Georgia" pitchFamily="34" charset="0"/>
                <a:ea typeface="Georgia" pitchFamily="34" charset="-122"/>
                <a:cs typeface="Georgia" pitchFamily="34" charset="-120"/>
              </a:rPr>
              <a:t>5</a:t>
            </a:r>
            <a:endParaRPr lang="en-US" sz="1700" dirty="0"/>
          </a:p>
        </p:txBody>
      </p:sp>
      <p:sp>
        <p:nvSpPr>
          <p:cNvPr id="27" name="Text 25"/>
          <p:cNvSpPr/>
          <p:nvPr/>
        </p:nvSpPr>
        <p:spPr>
          <a:xfrm>
            <a:off x="1417320" y="4681728"/>
            <a:ext cx="3383280" cy="603504"/>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Agree on a next step</a:t>
            </a:r>
            <a:endParaRPr lang="en-US" sz="1400" dirty="0"/>
          </a:p>
        </p:txBody>
      </p:sp>
      <p:sp>
        <p:nvSpPr>
          <p:cNvPr id="28" name="Text 26"/>
          <p:cNvSpPr/>
          <p:nvPr/>
        </p:nvSpPr>
        <p:spPr>
          <a:xfrm>
            <a:off x="4846320" y="4681728"/>
            <a:ext cx="6675120" cy="603504"/>
          </a:xfrm>
          <a:prstGeom prst="rect">
            <a:avLst/>
          </a:prstGeom>
          <a:noFill/>
          <a:ln>
            <a:solidFill/>
          </a:ln>
        </p:spPr>
        <p:txBody>
          <a:bodyPr wrap="square" lIns="0" tIns="0" rIns="0" bIns="0" rtlCol="0" anchor="ctr"/>
          <a:lstStyle/>
          <a:p>
            <a:pPr marL="0" indent="0">
              <a:buNone/>
            </a:pPr>
            <a:r>
              <a:rPr lang="en-US" sz="1250" dirty="0">
                <a:solidFill>
                  <a:srgbClr val="425066"/>
                </a:solidFill>
                <a:latin typeface="Calibri" pitchFamily="34" charset="0"/>
                <a:ea typeface="Calibri" pitchFamily="34" charset="-122"/>
                <a:cs typeface="Calibri" pitchFamily="34" charset="-120"/>
              </a:rPr>
              <a:t>Close with a concrete, shared agreement and a follow-up.</a:t>
            </a:r>
            <a:endParaRPr lang="en-US" sz="1250" dirty="0"/>
          </a:p>
        </p:txBody>
      </p:sp>
      <p:sp>
        <p:nvSpPr>
          <p:cNvPr id="29" name="Shape 27"/>
          <p:cNvSpPr/>
          <p:nvPr/>
        </p:nvSpPr>
        <p:spPr>
          <a:xfrm>
            <a:off x="548640" y="5486400"/>
            <a:ext cx="11091672" cy="841248"/>
          </a:xfrm>
          <a:prstGeom prst="roundRect">
            <a:avLst>
              <a:gd name="adj" fmla="val 1304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0" name="Shape 28"/>
          <p:cNvSpPr/>
          <p:nvPr/>
        </p:nvSpPr>
        <p:spPr>
          <a:xfrm>
            <a:off x="822960" y="5650992"/>
            <a:ext cx="502920" cy="502920"/>
          </a:xfrm>
          <a:prstGeom prst="ellipse">
            <a:avLst/>
          </a:prstGeom>
          <a:solidFill>
            <a:srgbClr val="E89A3B"/>
          </a:solidFill>
          <a:ln>
            <a:solidFill/>
          </a:ln>
        </p:spPr>
        <p:txBody>
          <a:bodyPr/>
          <a:lstStyle/>
          <a:p>
            <a:endParaRPr lang="en-US"/>
          </a:p>
        </p:txBody>
      </p:sp>
      <p:pic>
        <p:nvPicPr>
          <p:cNvPr id="31" name="Image 0" descr="preencoded.png"/>
          <p:cNvPicPr>
            <a:picLocks noChangeAspect="1"/>
          </p:cNvPicPr>
          <p:nvPr/>
        </p:nvPicPr>
        <p:blipFill>
          <a:blip r:embed="rId3"/>
          <a:stretch>
            <a:fillRect/>
          </a:stretch>
        </p:blipFill>
        <p:spPr>
          <a:xfrm>
            <a:off x="963778" y="5791810"/>
            <a:ext cx="221285" cy="221285"/>
          </a:xfrm>
          <a:prstGeom prst="rect">
            <a:avLst/>
          </a:prstGeom>
          <a:ln>
            <a:solidFill/>
          </a:ln>
        </p:spPr>
      </p:pic>
      <p:sp>
        <p:nvSpPr>
          <p:cNvPr id="32" name="Text 29"/>
          <p:cNvSpPr/>
          <p:nvPr/>
        </p:nvSpPr>
        <p:spPr>
          <a:xfrm>
            <a:off x="1463040" y="5486400"/>
            <a:ext cx="9966960" cy="841248"/>
          </a:xfrm>
          <a:prstGeom prst="rect">
            <a:avLst/>
          </a:prstGeom>
          <a:noFill/>
          <a:ln>
            <a:solidFill/>
          </a:ln>
        </p:spPr>
        <p:txBody>
          <a:bodyPr wrap="square" lIns="0" tIns="0" rIns="0" bIns="0" rtlCol="0" anchor="ctr"/>
          <a:lstStyle/>
          <a:p>
            <a:pPr marL="0" indent="0">
              <a:buNone/>
            </a:pPr>
            <a:r>
              <a:rPr lang="en-US" sz="1300" b="1" dirty="0">
                <a:solidFill>
                  <a:srgbClr val="A4590A"/>
                </a:solidFill>
                <a:latin typeface="Calibri" pitchFamily="34" charset="0"/>
                <a:ea typeface="Calibri" pitchFamily="34" charset="-122"/>
                <a:cs typeface="Calibri" pitchFamily="34" charset="-120"/>
              </a:rPr>
              <a:t>Exception:  </a:t>
            </a:r>
            <a:r>
              <a:rPr lang="en-US" sz="1300" dirty="0">
                <a:solidFill>
                  <a:srgbClr val="425066"/>
                </a:solidFill>
                <a:latin typeface="Calibri" pitchFamily="34" charset="0"/>
                <a:ea typeface="Calibri" pitchFamily="34" charset="-122"/>
                <a:cs typeface="Calibri" pitchFamily="34" charset="-120"/>
              </a:rPr>
              <a:t>Safety, ethics, harassment, retaliation, or other serious concerns are escalated through the appropriate channel — not handled one-to-one.</a:t>
            </a:r>
            <a:endParaRPr lang="en-US" sz="1300" dirty="0"/>
          </a:p>
        </p:txBody>
      </p:sp>
      <p:sp>
        <p:nvSpPr>
          <p:cNvPr id="34" name="Text 30"/>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5" name="Text 31"/>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40</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4</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Communication Tone Checklist</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Run any high-stakes message through these checks before you send it.</a:t>
            </a:r>
            <a:endParaRPr lang="en-US" sz="1500" dirty="0"/>
          </a:p>
        </p:txBody>
      </p:sp>
      <p:sp>
        <p:nvSpPr>
          <p:cNvPr id="5" name="Shape 3"/>
          <p:cNvSpPr/>
          <p:nvPr/>
        </p:nvSpPr>
        <p:spPr>
          <a:xfrm>
            <a:off x="548640" y="224028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777240" y="2423160"/>
            <a:ext cx="457200" cy="457200"/>
          </a:xfrm>
          <a:prstGeom prst="ellipse">
            <a:avLst/>
          </a:prstGeom>
          <a:solidFill>
            <a:srgbClr val="179B8F"/>
          </a:solidFill>
          <a:ln>
            <a:solidFill/>
          </a:ln>
        </p:spPr>
        <p:txBody>
          <a:bodyPr/>
          <a:lstStyle/>
          <a:p>
            <a:endParaRPr lang="en-US"/>
          </a:p>
        </p:txBody>
      </p:sp>
      <p:pic>
        <p:nvPicPr>
          <p:cNvPr id="7" name="Image 0" descr="preencoded.png"/>
          <p:cNvPicPr>
            <a:picLocks noChangeAspect="1"/>
          </p:cNvPicPr>
          <p:nvPr/>
        </p:nvPicPr>
        <p:blipFill>
          <a:blip r:embed="rId3"/>
          <a:stretch>
            <a:fillRect/>
          </a:stretch>
        </p:blipFill>
        <p:spPr>
          <a:xfrm>
            <a:off x="905256" y="2551176"/>
            <a:ext cx="201168" cy="201168"/>
          </a:xfrm>
          <a:prstGeom prst="rect">
            <a:avLst/>
          </a:prstGeom>
          <a:ln>
            <a:solidFill/>
          </a:ln>
        </p:spPr>
      </p:pic>
      <p:sp>
        <p:nvSpPr>
          <p:cNvPr id="8" name="Text 5"/>
          <p:cNvSpPr/>
          <p:nvPr/>
        </p:nvSpPr>
        <p:spPr>
          <a:xfrm>
            <a:off x="1417320" y="224028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Is my intent stated explicitly, not just implied?</a:t>
            </a:r>
            <a:endParaRPr lang="en-US" sz="1350" dirty="0"/>
          </a:p>
        </p:txBody>
      </p:sp>
      <p:sp>
        <p:nvSpPr>
          <p:cNvPr id="9" name="Shape 6"/>
          <p:cNvSpPr/>
          <p:nvPr/>
        </p:nvSpPr>
        <p:spPr>
          <a:xfrm>
            <a:off x="6181344" y="224028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7"/>
          <p:cNvSpPr/>
          <p:nvPr/>
        </p:nvSpPr>
        <p:spPr>
          <a:xfrm>
            <a:off x="6409944" y="2423160"/>
            <a:ext cx="457200" cy="457200"/>
          </a:xfrm>
          <a:prstGeom prst="ellipse">
            <a:avLst/>
          </a:prstGeom>
          <a:solidFill>
            <a:srgbClr val="179B8F"/>
          </a:solidFill>
          <a:ln>
            <a:solidFill/>
          </a:ln>
        </p:spPr>
        <p:txBody>
          <a:bodyPr/>
          <a:lstStyle/>
          <a:p>
            <a:endParaRPr lang="en-US"/>
          </a:p>
        </p:txBody>
      </p:sp>
      <p:pic>
        <p:nvPicPr>
          <p:cNvPr id="11" name="Image 1" descr="preencoded.png"/>
          <p:cNvPicPr>
            <a:picLocks noChangeAspect="1"/>
          </p:cNvPicPr>
          <p:nvPr/>
        </p:nvPicPr>
        <p:blipFill>
          <a:blip r:embed="rId3"/>
          <a:stretch>
            <a:fillRect/>
          </a:stretch>
        </p:blipFill>
        <p:spPr>
          <a:xfrm>
            <a:off x="6537960" y="2551176"/>
            <a:ext cx="201168" cy="201168"/>
          </a:xfrm>
          <a:prstGeom prst="rect">
            <a:avLst/>
          </a:prstGeom>
          <a:ln>
            <a:solidFill/>
          </a:ln>
        </p:spPr>
      </p:pic>
      <p:sp>
        <p:nvSpPr>
          <p:cNvPr id="12" name="Text 8"/>
          <p:cNvSpPr/>
          <p:nvPr/>
        </p:nvSpPr>
        <p:spPr>
          <a:xfrm>
            <a:off x="7050024" y="224028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Could this be read as fear, blame, or instability?</a:t>
            </a:r>
            <a:endParaRPr lang="en-US" sz="1350" dirty="0"/>
          </a:p>
        </p:txBody>
      </p:sp>
      <p:sp>
        <p:nvSpPr>
          <p:cNvPr id="13" name="Shape 9"/>
          <p:cNvSpPr/>
          <p:nvPr/>
        </p:nvSpPr>
        <p:spPr>
          <a:xfrm>
            <a:off x="548640" y="320040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0"/>
          <p:cNvSpPr/>
          <p:nvPr/>
        </p:nvSpPr>
        <p:spPr>
          <a:xfrm>
            <a:off x="777240" y="3383280"/>
            <a:ext cx="457200" cy="457200"/>
          </a:xfrm>
          <a:prstGeom prst="ellipse">
            <a:avLst/>
          </a:prstGeom>
          <a:solidFill>
            <a:srgbClr val="179B8F"/>
          </a:solidFill>
          <a:ln>
            <a:solidFill/>
          </a:ln>
        </p:spPr>
        <p:txBody>
          <a:bodyPr/>
          <a:lstStyle/>
          <a:p>
            <a:endParaRPr lang="en-US"/>
          </a:p>
        </p:txBody>
      </p:sp>
      <p:pic>
        <p:nvPicPr>
          <p:cNvPr id="15" name="Image 2" descr="preencoded.png"/>
          <p:cNvPicPr>
            <a:picLocks noChangeAspect="1"/>
          </p:cNvPicPr>
          <p:nvPr/>
        </p:nvPicPr>
        <p:blipFill>
          <a:blip r:embed="rId3"/>
          <a:stretch>
            <a:fillRect/>
          </a:stretch>
        </p:blipFill>
        <p:spPr>
          <a:xfrm>
            <a:off x="905256" y="3511296"/>
            <a:ext cx="201168" cy="201168"/>
          </a:xfrm>
          <a:prstGeom prst="rect">
            <a:avLst/>
          </a:prstGeom>
          <a:ln>
            <a:solidFill/>
          </a:ln>
        </p:spPr>
      </p:pic>
      <p:sp>
        <p:nvSpPr>
          <p:cNvPr id="16" name="Text 11"/>
          <p:cNvSpPr/>
          <p:nvPr/>
        </p:nvSpPr>
        <p:spPr>
          <a:xfrm>
            <a:off x="1417320" y="320040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Have I named what is stable, not only what is changing?</a:t>
            </a:r>
            <a:endParaRPr lang="en-US" sz="1350" dirty="0"/>
          </a:p>
        </p:txBody>
      </p:sp>
      <p:sp>
        <p:nvSpPr>
          <p:cNvPr id="17" name="Shape 12"/>
          <p:cNvSpPr/>
          <p:nvPr/>
        </p:nvSpPr>
        <p:spPr>
          <a:xfrm>
            <a:off x="6181344" y="320040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3"/>
          <p:cNvSpPr/>
          <p:nvPr/>
        </p:nvSpPr>
        <p:spPr>
          <a:xfrm>
            <a:off x="6409944" y="3383280"/>
            <a:ext cx="457200" cy="457200"/>
          </a:xfrm>
          <a:prstGeom prst="ellipse">
            <a:avLst/>
          </a:prstGeom>
          <a:solidFill>
            <a:srgbClr val="179B8F"/>
          </a:solidFill>
          <a:ln>
            <a:solidFill/>
          </a:ln>
        </p:spPr>
        <p:txBody>
          <a:bodyPr/>
          <a:lstStyle/>
          <a:p>
            <a:endParaRPr lang="en-US"/>
          </a:p>
        </p:txBody>
      </p:sp>
      <p:pic>
        <p:nvPicPr>
          <p:cNvPr id="19" name="Image 3" descr="preencoded.png"/>
          <p:cNvPicPr>
            <a:picLocks noChangeAspect="1"/>
          </p:cNvPicPr>
          <p:nvPr/>
        </p:nvPicPr>
        <p:blipFill>
          <a:blip r:embed="rId3"/>
          <a:stretch>
            <a:fillRect/>
          </a:stretch>
        </p:blipFill>
        <p:spPr>
          <a:xfrm>
            <a:off x="6537960" y="3511296"/>
            <a:ext cx="201168" cy="201168"/>
          </a:xfrm>
          <a:prstGeom prst="rect">
            <a:avLst/>
          </a:prstGeom>
          <a:ln>
            <a:solidFill/>
          </a:ln>
        </p:spPr>
      </p:pic>
      <p:sp>
        <p:nvSpPr>
          <p:cNvPr id="20" name="Text 14"/>
          <p:cNvSpPr/>
          <p:nvPr/>
        </p:nvSpPr>
        <p:spPr>
          <a:xfrm>
            <a:off x="7050024" y="320040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Is the urgency proportional to the actual situation?</a:t>
            </a:r>
            <a:endParaRPr lang="en-US" sz="1350" dirty="0"/>
          </a:p>
        </p:txBody>
      </p:sp>
      <p:sp>
        <p:nvSpPr>
          <p:cNvPr id="21" name="Shape 15"/>
          <p:cNvSpPr/>
          <p:nvPr/>
        </p:nvSpPr>
        <p:spPr>
          <a:xfrm>
            <a:off x="548640" y="416052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16"/>
          <p:cNvSpPr/>
          <p:nvPr/>
        </p:nvSpPr>
        <p:spPr>
          <a:xfrm>
            <a:off x="777240" y="4343400"/>
            <a:ext cx="457200" cy="457200"/>
          </a:xfrm>
          <a:prstGeom prst="ellipse">
            <a:avLst/>
          </a:prstGeom>
          <a:solidFill>
            <a:srgbClr val="179B8F"/>
          </a:solidFill>
          <a:ln>
            <a:solidFill/>
          </a:ln>
        </p:spPr>
        <p:txBody>
          <a:bodyPr/>
          <a:lstStyle/>
          <a:p>
            <a:endParaRPr lang="en-US"/>
          </a:p>
        </p:txBody>
      </p:sp>
      <p:pic>
        <p:nvPicPr>
          <p:cNvPr id="23" name="Image 4" descr="preencoded.png"/>
          <p:cNvPicPr>
            <a:picLocks noChangeAspect="1"/>
          </p:cNvPicPr>
          <p:nvPr/>
        </p:nvPicPr>
        <p:blipFill>
          <a:blip r:embed="rId3"/>
          <a:stretch>
            <a:fillRect/>
          </a:stretch>
        </p:blipFill>
        <p:spPr>
          <a:xfrm>
            <a:off x="905256" y="4471416"/>
            <a:ext cx="201168" cy="201168"/>
          </a:xfrm>
          <a:prstGeom prst="rect">
            <a:avLst/>
          </a:prstGeom>
          <a:ln>
            <a:solidFill/>
          </a:ln>
        </p:spPr>
      </p:pic>
      <p:sp>
        <p:nvSpPr>
          <p:cNvPr id="24" name="Text 17"/>
          <p:cNvSpPr/>
          <p:nvPr/>
        </p:nvSpPr>
        <p:spPr>
          <a:xfrm>
            <a:off x="1417320" y="416052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How will each layer likely interpret this?</a:t>
            </a:r>
            <a:endParaRPr lang="en-US" sz="1350" dirty="0"/>
          </a:p>
        </p:txBody>
      </p:sp>
      <p:sp>
        <p:nvSpPr>
          <p:cNvPr id="25" name="Shape 18"/>
          <p:cNvSpPr/>
          <p:nvPr/>
        </p:nvSpPr>
        <p:spPr>
          <a:xfrm>
            <a:off x="6181344" y="416052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19"/>
          <p:cNvSpPr/>
          <p:nvPr/>
        </p:nvSpPr>
        <p:spPr>
          <a:xfrm>
            <a:off x="6409944" y="4343400"/>
            <a:ext cx="457200" cy="457200"/>
          </a:xfrm>
          <a:prstGeom prst="ellipse">
            <a:avLst/>
          </a:prstGeom>
          <a:solidFill>
            <a:srgbClr val="179B8F"/>
          </a:solidFill>
          <a:ln>
            <a:solidFill/>
          </a:ln>
        </p:spPr>
        <p:txBody>
          <a:bodyPr/>
          <a:lstStyle/>
          <a:p>
            <a:endParaRPr lang="en-US"/>
          </a:p>
        </p:txBody>
      </p:sp>
      <p:pic>
        <p:nvPicPr>
          <p:cNvPr id="27" name="Image 5" descr="preencoded.png"/>
          <p:cNvPicPr>
            <a:picLocks noChangeAspect="1"/>
          </p:cNvPicPr>
          <p:nvPr/>
        </p:nvPicPr>
        <p:blipFill>
          <a:blip r:embed="rId3"/>
          <a:stretch>
            <a:fillRect/>
          </a:stretch>
        </p:blipFill>
        <p:spPr>
          <a:xfrm>
            <a:off x="6537960" y="4471416"/>
            <a:ext cx="201168" cy="201168"/>
          </a:xfrm>
          <a:prstGeom prst="rect">
            <a:avLst/>
          </a:prstGeom>
          <a:ln>
            <a:solidFill/>
          </a:ln>
        </p:spPr>
      </p:pic>
      <p:sp>
        <p:nvSpPr>
          <p:cNvPr id="28" name="Text 20"/>
          <p:cNvSpPr/>
          <p:nvPr/>
        </p:nvSpPr>
        <p:spPr>
          <a:xfrm>
            <a:off x="7050024" y="416052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Does the tone match the relationship and the stakes?</a:t>
            </a:r>
            <a:endParaRPr lang="en-US" sz="1350" dirty="0"/>
          </a:p>
        </p:txBody>
      </p:sp>
      <p:sp>
        <p:nvSpPr>
          <p:cNvPr id="29" name="Shape 21"/>
          <p:cNvSpPr/>
          <p:nvPr/>
        </p:nvSpPr>
        <p:spPr>
          <a:xfrm>
            <a:off x="548640" y="512064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0" name="Shape 22"/>
          <p:cNvSpPr/>
          <p:nvPr/>
        </p:nvSpPr>
        <p:spPr>
          <a:xfrm>
            <a:off x="777240" y="5303520"/>
            <a:ext cx="457200" cy="457200"/>
          </a:xfrm>
          <a:prstGeom prst="ellipse">
            <a:avLst/>
          </a:prstGeom>
          <a:solidFill>
            <a:srgbClr val="179B8F"/>
          </a:solidFill>
          <a:ln>
            <a:solidFill/>
          </a:ln>
        </p:spPr>
        <p:txBody>
          <a:bodyPr/>
          <a:lstStyle/>
          <a:p>
            <a:endParaRPr lang="en-US"/>
          </a:p>
        </p:txBody>
      </p:sp>
      <p:pic>
        <p:nvPicPr>
          <p:cNvPr id="31" name="Image 6" descr="preencoded.png"/>
          <p:cNvPicPr>
            <a:picLocks noChangeAspect="1"/>
          </p:cNvPicPr>
          <p:nvPr/>
        </p:nvPicPr>
        <p:blipFill>
          <a:blip r:embed="rId3"/>
          <a:stretch>
            <a:fillRect/>
          </a:stretch>
        </p:blipFill>
        <p:spPr>
          <a:xfrm>
            <a:off x="905256" y="5431536"/>
            <a:ext cx="201168" cy="201168"/>
          </a:xfrm>
          <a:prstGeom prst="rect">
            <a:avLst/>
          </a:prstGeom>
          <a:ln>
            <a:solidFill/>
          </a:ln>
        </p:spPr>
      </p:pic>
      <p:sp>
        <p:nvSpPr>
          <p:cNvPr id="32" name="Text 23"/>
          <p:cNvSpPr/>
          <p:nvPr/>
        </p:nvSpPr>
        <p:spPr>
          <a:xfrm>
            <a:off x="1417320" y="512064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Have I acknowledged impact on the people affected?</a:t>
            </a:r>
            <a:endParaRPr lang="en-US" sz="1350" dirty="0"/>
          </a:p>
        </p:txBody>
      </p:sp>
      <p:sp>
        <p:nvSpPr>
          <p:cNvPr id="33" name="Shape 24"/>
          <p:cNvSpPr/>
          <p:nvPr/>
        </p:nvSpPr>
        <p:spPr>
          <a:xfrm>
            <a:off x="6181344" y="5120640"/>
            <a:ext cx="5458968" cy="822960"/>
          </a:xfrm>
          <a:prstGeom prst="roundRect">
            <a:avLst>
              <a:gd name="adj" fmla="val 8889"/>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34" name="Shape 25"/>
          <p:cNvSpPr/>
          <p:nvPr/>
        </p:nvSpPr>
        <p:spPr>
          <a:xfrm>
            <a:off x="6409944" y="5303520"/>
            <a:ext cx="457200" cy="457200"/>
          </a:xfrm>
          <a:prstGeom prst="ellipse">
            <a:avLst/>
          </a:prstGeom>
          <a:solidFill>
            <a:srgbClr val="179B8F"/>
          </a:solidFill>
          <a:ln>
            <a:solidFill/>
          </a:ln>
        </p:spPr>
        <p:txBody>
          <a:bodyPr/>
          <a:lstStyle/>
          <a:p>
            <a:endParaRPr lang="en-US"/>
          </a:p>
        </p:txBody>
      </p:sp>
      <p:pic>
        <p:nvPicPr>
          <p:cNvPr id="35" name="Image 7" descr="preencoded.png"/>
          <p:cNvPicPr>
            <a:picLocks noChangeAspect="1"/>
          </p:cNvPicPr>
          <p:nvPr/>
        </p:nvPicPr>
        <p:blipFill>
          <a:blip r:embed="rId3"/>
          <a:stretch>
            <a:fillRect/>
          </a:stretch>
        </p:blipFill>
        <p:spPr>
          <a:xfrm>
            <a:off x="6537960" y="5431536"/>
            <a:ext cx="201168" cy="201168"/>
          </a:xfrm>
          <a:prstGeom prst="rect">
            <a:avLst/>
          </a:prstGeom>
          <a:ln>
            <a:solidFill/>
          </a:ln>
        </p:spPr>
      </p:pic>
      <p:sp>
        <p:nvSpPr>
          <p:cNvPr id="36" name="Text 26"/>
          <p:cNvSpPr/>
          <p:nvPr/>
        </p:nvSpPr>
        <p:spPr>
          <a:xfrm>
            <a:off x="7050024" y="5120640"/>
            <a:ext cx="4434840" cy="822960"/>
          </a:xfrm>
          <a:prstGeom prst="rect">
            <a:avLst/>
          </a:prstGeom>
          <a:noFill/>
          <a:ln>
            <a:solidFill/>
          </a:ln>
        </p:spPr>
        <p:txBody>
          <a:bodyPr wrap="square" lIns="0" tIns="0" rIns="0" bIns="0" rtlCol="0" anchor="ctr"/>
          <a:lstStyle/>
          <a:p>
            <a:pPr marL="0" indent="0">
              <a:buNone/>
            </a:pPr>
            <a:r>
              <a:rPr lang="en-US" sz="1350" dirty="0">
                <a:solidFill>
                  <a:srgbClr val="172033"/>
                </a:solidFill>
                <a:latin typeface="Calibri" pitchFamily="34" charset="0"/>
                <a:ea typeface="Calibri" pitchFamily="34" charset="-122"/>
                <a:cs typeface="Calibri" pitchFamily="34" charset="-120"/>
              </a:rPr>
              <a:t>Is there a clear next step or point of contact?</a:t>
            </a:r>
            <a:endParaRPr lang="en-US" sz="1350" dirty="0"/>
          </a:p>
        </p:txBody>
      </p:sp>
      <p:sp>
        <p:nvSpPr>
          <p:cNvPr id="38" name="Text 2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9" name="Text 2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41</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5</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Context Before Conclusion Worksheet</a:t>
            </a:r>
            <a:endParaRPr lang="en-US" sz="3100" dirty="0"/>
          </a:p>
        </p:txBody>
      </p:sp>
      <p:sp>
        <p:nvSpPr>
          <p:cNvPr id="4" name="Text 2"/>
          <p:cNvSpPr/>
          <p:nvPr/>
        </p:nvSpPr>
        <p:spPr>
          <a:xfrm>
            <a:off x="548640" y="1691640"/>
            <a:ext cx="11064240" cy="365760"/>
          </a:xfrm>
          <a:prstGeom prst="rect">
            <a:avLst/>
          </a:prstGeom>
          <a:noFill/>
          <a:ln>
            <a:solidFill/>
          </a:ln>
        </p:spPr>
        <p:txBody>
          <a:bodyPr wrap="square" lIns="0" tIns="0" rIns="0" bIns="0" rtlCol="0" anchor="ctr"/>
          <a:lstStyle/>
          <a:p>
            <a:pPr marL="0" indent="0">
              <a:buNone/>
            </a:pPr>
            <a:r>
              <a:rPr lang="en-US" sz="1500" i="1" dirty="0">
                <a:solidFill>
                  <a:srgbClr val="425066"/>
                </a:solidFill>
                <a:latin typeface="Calibri" pitchFamily="34" charset="0"/>
                <a:ea typeface="Calibri" pitchFamily="34" charset="-122"/>
                <a:cs typeface="Calibri" pitchFamily="34" charset="-120"/>
              </a:rPr>
              <a:t>When a metric alarms you, work these prompts before forming a conclusion.</a:t>
            </a:r>
            <a:endParaRPr lang="en-US" sz="1500" dirty="0"/>
          </a:p>
        </p:txBody>
      </p:sp>
      <p:sp>
        <p:nvSpPr>
          <p:cNvPr id="5" name="Shape 3"/>
          <p:cNvSpPr/>
          <p:nvPr/>
        </p:nvSpPr>
        <p:spPr>
          <a:xfrm>
            <a:off x="548640" y="224028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6" name="Shape 4"/>
          <p:cNvSpPr/>
          <p:nvPr/>
        </p:nvSpPr>
        <p:spPr>
          <a:xfrm>
            <a:off x="548640" y="2240280"/>
            <a:ext cx="64008" cy="1115568"/>
          </a:xfrm>
          <a:prstGeom prst="rect">
            <a:avLst/>
          </a:prstGeom>
          <a:solidFill>
            <a:srgbClr val="E89A3B"/>
          </a:solidFill>
          <a:ln>
            <a:solidFill/>
          </a:ln>
        </p:spPr>
        <p:txBody>
          <a:bodyPr/>
          <a:lstStyle/>
          <a:p>
            <a:endParaRPr lang="en-US"/>
          </a:p>
        </p:txBody>
      </p:sp>
      <p:sp>
        <p:nvSpPr>
          <p:cNvPr id="7" name="Text 5"/>
          <p:cNvSpPr/>
          <p:nvPr/>
        </p:nvSpPr>
        <p:spPr>
          <a:xfrm>
            <a:off x="822960" y="237744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The metric / observation</a:t>
            </a:r>
            <a:endParaRPr lang="en-US" sz="1400" dirty="0"/>
          </a:p>
        </p:txBody>
      </p:sp>
      <p:sp>
        <p:nvSpPr>
          <p:cNvPr id="8" name="Text 6"/>
          <p:cNvSpPr/>
          <p:nvPr/>
        </p:nvSpPr>
        <p:spPr>
          <a:xfrm>
            <a:off x="822960" y="277063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What exactly am I reacting to?</a:t>
            </a:r>
            <a:endParaRPr lang="en-US" sz="1250" dirty="0"/>
          </a:p>
        </p:txBody>
      </p:sp>
      <p:sp>
        <p:nvSpPr>
          <p:cNvPr id="9" name="Shape 7"/>
          <p:cNvSpPr/>
          <p:nvPr/>
        </p:nvSpPr>
        <p:spPr>
          <a:xfrm>
            <a:off x="6181344" y="224028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0" name="Shape 8"/>
          <p:cNvSpPr/>
          <p:nvPr/>
        </p:nvSpPr>
        <p:spPr>
          <a:xfrm>
            <a:off x="6181344" y="2240280"/>
            <a:ext cx="64008" cy="1115568"/>
          </a:xfrm>
          <a:prstGeom prst="rect">
            <a:avLst/>
          </a:prstGeom>
          <a:solidFill>
            <a:srgbClr val="E89A3B"/>
          </a:solidFill>
          <a:ln>
            <a:solidFill/>
          </a:ln>
        </p:spPr>
        <p:txBody>
          <a:bodyPr/>
          <a:lstStyle/>
          <a:p>
            <a:endParaRPr lang="en-US"/>
          </a:p>
        </p:txBody>
      </p:sp>
      <p:sp>
        <p:nvSpPr>
          <p:cNvPr id="11" name="Text 9"/>
          <p:cNvSpPr/>
          <p:nvPr/>
        </p:nvSpPr>
        <p:spPr>
          <a:xfrm>
            <a:off x="6455664" y="237744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My first conclusion</a:t>
            </a:r>
            <a:endParaRPr lang="en-US" sz="1400" dirty="0"/>
          </a:p>
        </p:txBody>
      </p:sp>
      <p:sp>
        <p:nvSpPr>
          <p:cNvPr id="12" name="Text 10"/>
          <p:cNvSpPr/>
          <p:nvPr/>
        </p:nvSpPr>
        <p:spPr>
          <a:xfrm>
            <a:off x="6455664" y="277063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What story am I tempted to tell?</a:t>
            </a:r>
            <a:endParaRPr lang="en-US" sz="1250" dirty="0"/>
          </a:p>
        </p:txBody>
      </p:sp>
      <p:sp>
        <p:nvSpPr>
          <p:cNvPr id="13" name="Shape 11"/>
          <p:cNvSpPr/>
          <p:nvPr/>
        </p:nvSpPr>
        <p:spPr>
          <a:xfrm>
            <a:off x="548640" y="352044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4" name="Shape 12"/>
          <p:cNvSpPr/>
          <p:nvPr/>
        </p:nvSpPr>
        <p:spPr>
          <a:xfrm>
            <a:off x="548640" y="3520440"/>
            <a:ext cx="64008" cy="1115568"/>
          </a:xfrm>
          <a:prstGeom prst="rect">
            <a:avLst/>
          </a:prstGeom>
          <a:solidFill>
            <a:srgbClr val="179B8F"/>
          </a:solidFill>
          <a:ln>
            <a:solidFill/>
          </a:ln>
        </p:spPr>
        <p:txBody>
          <a:bodyPr/>
          <a:lstStyle/>
          <a:p>
            <a:endParaRPr lang="en-US"/>
          </a:p>
        </p:txBody>
      </p:sp>
      <p:sp>
        <p:nvSpPr>
          <p:cNvPr id="15" name="Text 13"/>
          <p:cNvSpPr/>
          <p:nvPr/>
        </p:nvSpPr>
        <p:spPr>
          <a:xfrm>
            <a:off x="822960" y="365760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Context I have</a:t>
            </a:r>
            <a:endParaRPr lang="en-US" sz="1400" dirty="0"/>
          </a:p>
        </p:txBody>
      </p:sp>
      <p:sp>
        <p:nvSpPr>
          <p:cNvPr id="16" name="Text 14"/>
          <p:cNvSpPr/>
          <p:nvPr/>
        </p:nvSpPr>
        <p:spPr>
          <a:xfrm>
            <a:off x="822960" y="405079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What do I actually know about the situation?</a:t>
            </a:r>
            <a:endParaRPr lang="en-US" sz="1250" dirty="0"/>
          </a:p>
        </p:txBody>
      </p:sp>
      <p:sp>
        <p:nvSpPr>
          <p:cNvPr id="17" name="Shape 15"/>
          <p:cNvSpPr/>
          <p:nvPr/>
        </p:nvSpPr>
        <p:spPr>
          <a:xfrm>
            <a:off x="6181344" y="352044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6"/>
          <p:cNvSpPr/>
          <p:nvPr/>
        </p:nvSpPr>
        <p:spPr>
          <a:xfrm>
            <a:off x="6181344" y="3520440"/>
            <a:ext cx="64008" cy="1115568"/>
          </a:xfrm>
          <a:prstGeom prst="rect">
            <a:avLst/>
          </a:prstGeom>
          <a:solidFill>
            <a:srgbClr val="C7237E"/>
          </a:solidFill>
          <a:ln>
            <a:solidFill/>
          </a:ln>
        </p:spPr>
        <p:txBody>
          <a:bodyPr/>
          <a:lstStyle/>
          <a:p>
            <a:endParaRPr lang="en-US"/>
          </a:p>
        </p:txBody>
      </p:sp>
      <p:sp>
        <p:nvSpPr>
          <p:cNvPr id="19" name="Text 17"/>
          <p:cNvSpPr/>
          <p:nvPr/>
        </p:nvSpPr>
        <p:spPr>
          <a:xfrm>
            <a:off x="6455664" y="365760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Context I am missing</a:t>
            </a:r>
            <a:endParaRPr lang="en-US" sz="1400" dirty="0"/>
          </a:p>
        </p:txBody>
      </p:sp>
      <p:sp>
        <p:nvSpPr>
          <p:cNvPr id="20" name="Text 18"/>
          <p:cNvSpPr/>
          <p:nvPr/>
        </p:nvSpPr>
        <p:spPr>
          <a:xfrm>
            <a:off x="6455664" y="405079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Economy, capacity, staffing, community, recent change?</a:t>
            </a:r>
            <a:endParaRPr lang="en-US" sz="1250" dirty="0"/>
          </a:p>
        </p:txBody>
      </p:sp>
      <p:sp>
        <p:nvSpPr>
          <p:cNvPr id="21" name="Shape 19"/>
          <p:cNvSpPr/>
          <p:nvPr/>
        </p:nvSpPr>
        <p:spPr>
          <a:xfrm>
            <a:off x="548640" y="480060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2" name="Shape 20"/>
          <p:cNvSpPr/>
          <p:nvPr/>
        </p:nvSpPr>
        <p:spPr>
          <a:xfrm>
            <a:off x="548640" y="4800600"/>
            <a:ext cx="64008" cy="1115568"/>
          </a:xfrm>
          <a:prstGeom prst="rect">
            <a:avLst/>
          </a:prstGeom>
          <a:solidFill>
            <a:srgbClr val="179B8F"/>
          </a:solidFill>
          <a:ln>
            <a:solidFill/>
          </a:ln>
        </p:spPr>
        <p:txBody>
          <a:bodyPr/>
          <a:lstStyle/>
          <a:p>
            <a:endParaRPr lang="en-US"/>
          </a:p>
        </p:txBody>
      </p:sp>
      <p:sp>
        <p:nvSpPr>
          <p:cNvPr id="23" name="Text 21"/>
          <p:cNvSpPr/>
          <p:nvPr/>
        </p:nvSpPr>
        <p:spPr>
          <a:xfrm>
            <a:off x="822960" y="493776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Who can fill the gap</a:t>
            </a:r>
            <a:endParaRPr lang="en-US" sz="1400" dirty="0"/>
          </a:p>
        </p:txBody>
      </p:sp>
      <p:sp>
        <p:nvSpPr>
          <p:cNvPr id="24" name="Text 22"/>
          <p:cNvSpPr/>
          <p:nvPr/>
        </p:nvSpPr>
        <p:spPr>
          <a:xfrm>
            <a:off x="822960" y="533095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Who would know the context I lack?</a:t>
            </a:r>
            <a:endParaRPr lang="en-US" sz="1250" dirty="0"/>
          </a:p>
        </p:txBody>
      </p:sp>
      <p:sp>
        <p:nvSpPr>
          <p:cNvPr id="25" name="Shape 23"/>
          <p:cNvSpPr/>
          <p:nvPr/>
        </p:nvSpPr>
        <p:spPr>
          <a:xfrm>
            <a:off x="6181344" y="4800600"/>
            <a:ext cx="5458968" cy="1115568"/>
          </a:xfrm>
          <a:prstGeom prst="roundRect">
            <a:avLst>
              <a:gd name="adj" fmla="val 8197"/>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6" name="Shape 24"/>
          <p:cNvSpPr/>
          <p:nvPr/>
        </p:nvSpPr>
        <p:spPr>
          <a:xfrm>
            <a:off x="6181344" y="4800600"/>
            <a:ext cx="64008" cy="1115568"/>
          </a:xfrm>
          <a:prstGeom prst="rect">
            <a:avLst/>
          </a:prstGeom>
          <a:solidFill>
            <a:srgbClr val="179B8F"/>
          </a:solidFill>
          <a:ln>
            <a:solidFill/>
          </a:ln>
        </p:spPr>
        <p:txBody>
          <a:bodyPr/>
          <a:lstStyle/>
          <a:p>
            <a:endParaRPr lang="en-US"/>
          </a:p>
        </p:txBody>
      </p:sp>
      <p:sp>
        <p:nvSpPr>
          <p:cNvPr id="27" name="Text 25"/>
          <p:cNvSpPr/>
          <p:nvPr/>
        </p:nvSpPr>
        <p:spPr>
          <a:xfrm>
            <a:off x="6455664" y="4937760"/>
            <a:ext cx="4937760" cy="365760"/>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Revised, fairer read</a:t>
            </a:r>
            <a:endParaRPr lang="en-US" sz="1400" dirty="0"/>
          </a:p>
        </p:txBody>
      </p:sp>
      <p:sp>
        <p:nvSpPr>
          <p:cNvPr id="28" name="Text 26"/>
          <p:cNvSpPr/>
          <p:nvPr/>
        </p:nvSpPr>
        <p:spPr>
          <a:xfrm>
            <a:off x="6455664" y="5330952"/>
            <a:ext cx="4937760" cy="502920"/>
          </a:xfrm>
          <a:prstGeom prst="rect">
            <a:avLst/>
          </a:prstGeom>
          <a:noFill/>
          <a:ln>
            <a:solidFill/>
          </a:ln>
        </p:spPr>
        <p:txBody>
          <a:bodyPr wrap="square" lIns="0" tIns="0" rIns="0" bIns="0" rtlCol="0" anchor="t"/>
          <a:lstStyle/>
          <a:p>
            <a:pPr marL="0" indent="0">
              <a:buNone/>
            </a:pPr>
            <a:r>
              <a:rPr lang="en-US" sz="1250" i="1" dirty="0">
                <a:solidFill>
                  <a:srgbClr val="425066"/>
                </a:solidFill>
                <a:latin typeface="Calibri" pitchFamily="34" charset="0"/>
                <a:ea typeface="Calibri" pitchFamily="34" charset="-122"/>
                <a:cs typeface="Calibri" pitchFamily="34" charset="-120"/>
              </a:rPr>
              <a:t>What conclusion survives the context?</a:t>
            </a:r>
            <a:endParaRPr lang="en-US" sz="1250" dirty="0"/>
          </a:p>
        </p:txBody>
      </p:sp>
      <p:sp>
        <p:nvSpPr>
          <p:cNvPr id="30" name="Text 2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1" name="Text 2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42</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6</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90-Day Action Plan Template</a:t>
            </a:r>
            <a:endParaRPr lang="en-US" sz="3100" dirty="0"/>
          </a:p>
        </p:txBody>
      </p:sp>
      <p:sp>
        <p:nvSpPr>
          <p:cNvPr id="4" name="Text 2"/>
          <p:cNvSpPr/>
          <p:nvPr/>
        </p:nvSpPr>
        <p:spPr>
          <a:xfrm>
            <a:off x="777240" y="1828800"/>
            <a:ext cx="5943600" cy="320040"/>
          </a:xfrm>
          <a:prstGeom prst="rect">
            <a:avLst/>
          </a:prstGeom>
          <a:noFill/>
          <a:ln>
            <a:solidFill/>
          </a:ln>
        </p:spPr>
        <p:txBody>
          <a:bodyPr wrap="square" lIns="0" tIns="0" rIns="0" bIns="0" rtlCol="0" anchor="ctr"/>
          <a:lstStyle/>
          <a:p>
            <a:pPr marL="0" indent="0">
              <a:buNone/>
            </a:pPr>
            <a:r>
              <a:rPr lang="en-US" sz="1200" b="1" kern="0" spc="100" dirty="0">
                <a:solidFill>
                  <a:srgbClr val="596678"/>
                </a:solidFill>
                <a:latin typeface="Calibri" pitchFamily="34" charset="0"/>
                <a:ea typeface="Calibri" pitchFamily="34" charset="-122"/>
                <a:cs typeface="Calibri" pitchFamily="34" charset="-120"/>
              </a:rPr>
              <a:t>Focus area</a:t>
            </a:r>
            <a:endParaRPr lang="en-US" sz="1200" dirty="0"/>
          </a:p>
        </p:txBody>
      </p:sp>
      <p:sp>
        <p:nvSpPr>
          <p:cNvPr id="5" name="Text 3"/>
          <p:cNvSpPr/>
          <p:nvPr/>
        </p:nvSpPr>
        <p:spPr>
          <a:xfrm>
            <a:off x="6858000" y="1828800"/>
            <a:ext cx="3017520" cy="320040"/>
          </a:xfrm>
          <a:prstGeom prst="rect">
            <a:avLst/>
          </a:prstGeom>
          <a:noFill/>
          <a:ln>
            <a:solidFill/>
          </a:ln>
        </p:spPr>
        <p:txBody>
          <a:bodyPr wrap="square" lIns="0" tIns="0" rIns="0" bIns="0" rtlCol="0" anchor="ctr"/>
          <a:lstStyle/>
          <a:p>
            <a:pPr marL="0" indent="0">
              <a:buNone/>
            </a:pPr>
            <a:r>
              <a:rPr lang="en-US" sz="1200" b="1" kern="0" spc="100" dirty="0">
                <a:solidFill>
                  <a:srgbClr val="596678"/>
                </a:solidFill>
                <a:latin typeface="Calibri" pitchFamily="34" charset="0"/>
                <a:ea typeface="Calibri" pitchFamily="34" charset="-122"/>
                <a:cs typeface="Calibri" pitchFamily="34" charset="-120"/>
              </a:rPr>
              <a:t>My commitment</a:t>
            </a:r>
            <a:endParaRPr lang="en-US" sz="1200" dirty="0"/>
          </a:p>
        </p:txBody>
      </p:sp>
      <p:sp>
        <p:nvSpPr>
          <p:cNvPr id="6" name="Text 4"/>
          <p:cNvSpPr/>
          <p:nvPr/>
        </p:nvSpPr>
        <p:spPr>
          <a:xfrm>
            <a:off x="10149840" y="1828800"/>
            <a:ext cx="1463040" cy="320040"/>
          </a:xfrm>
          <a:prstGeom prst="rect">
            <a:avLst/>
          </a:prstGeom>
          <a:noFill/>
          <a:ln>
            <a:solidFill/>
          </a:ln>
        </p:spPr>
        <p:txBody>
          <a:bodyPr wrap="square" lIns="0" tIns="0" rIns="0" bIns="0" rtlCol="0" anchor="ctr"/>
          <a:lstStyle/>
          <a:p>
            <a:pPr marL="0" indent="0">
              <a:buNone/>
            </a:pPr>
            <a:r>
              <a:rPr lang="en-US" sz="1200" b="1" kern="0" spc="100" dirty="0">
                <a:solidFill>
                  <a:srgbClr val="596678"/>
                </a:solidFill>
                <a:latin typeface="Calibri" pitchFamily="34" charset="0"/>
                <a:ea typeface="Calibri" pitchFamily="34" charset="-122"/>
                <a:cs typeface="Calibri" pitchFamily="34" charset="-120"/>
              </a:rPr>
              <a:t>By when</a:t>
            </a:r>
            <a:endParaRPr lang="en-US" sz="1200" dirty="0"/>
          </a:p>
        </p:txBody>
      </p:sp>
      <p:sp>
        <p:nvSpPr>
          <p:cNvPr id="7" name="Shape 5"/>
          <p:cNvSpPr/>
          <p:nvPr/>
        </p:nvSpPr>
        <p:spPr>
          <a:xfrm>
            <a:off x="548640" y="2240280"/>
            <a:ext cx="11091672" cy="676656"/>
          </a:xfrm>
          <a:prstGeom prst="roundRect">
            <a:avLst>
              <a:gd name="adj" fmla="val 108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8" name="Shape 6"/>
          <p:cNvSpPr/>
          <p:nvPr/>
        </p:nvSpPr>
        <p:spPr>
          <a:xfrm>
            <a:off x="548640" y="2240280"/>
            <a:ext cx="64008" cy="676656"/>
          </a:xfrm>
          <a:prstGeom prst="rect">
            <a:avLst/>
          </a:prstGeom>
          <a:solidFill>
            <a:srgbClr val="179B8F"/>
          </a:solidFill>
          <a:ln>
            <a:solidFill/>
          </a:ln>
        </p:spPr>
        <p:txBody>
          <a:bodyPr/>
          <a:lstStyle/>
          <a:p>
            <a:endParaRPr lang="en-US"/>
          </a:p>
        </p:txBody>
      </p:sp>
      <p:sp>
        <p:nvSpPr>
          <p:cNvPr id="9" name="Text 7"/>
          <p:cNvSpPr/>
          <p:nvPr/>
        </p:nvSpPr>
        <p:spPr>
          <a:xfrm>
            <a:off x="777240" y="2240280"/>
            <a:ext cx="5852160" cy="676656"/>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Communication behavior to improve</a:t>
            </a:r>
            <a:endParaRPr lang="en-US" sz="1400" dirty="0"/>
          </a:p>
        </p:txBody>
      </p:sp>
      <p:sp>
        <p:nvSpPr>
          <p:cNvPr id="10" name="Shape 8"/>
          <p:cNvSpPr/>
          <p:nvPr/>
        </p:nvSpPr>
        <p:spPr>
          <a:xfrm>
            <a:off x="6766560" y="2368296"/>
            <a:ext cx="3154680" cy="420624"/>
          </a:xfrm>
          <a:prstGeom prst="roundRect">
            <a:avLst>
              <a:gd name="adj" fmla="val 10870"/>
            </a:avLst>
          </a:prstGeom>
          <a:solidFill>
            <a:srgbClr val="FFFFFF"/>
          </a:solidFill>
          <a:ln w="12700">
            <a:solidFill/>
            <a:prstDash val="solid"/>
          </a:ln>
        </p:spPr>
        <p:txBody>
          <a:bodyPr/>
          <a:lstStyle/>
          <a:p>
            <a:endParaRPr lang="en-US"/>
          </a:p>
        </p:txBody>
      </p:sp>
      <p:sp>
        <p:nvSpPr>
          <p:cNvPr id="11" name="Shape 9"/>
          <p:cNvSpPr/>
          <p:nvPr/>
        </p:nvSpPr>
        <p:spPr>
          <a:xfrm>
            <a:off x="10058400" y="2368296"/>
            <a:ext cx="1463040" cy="420624"/>
          </a:xfrm>
          <a:prstGeom prst="roundRect">
            <a:avLst>
              <a:gd name="adj" fmla="val 10870"/>
            </a:avLst>
          </a:prstGeom>
          <a:solidFill>
            <a:srgbClr val="FFFFFF"/>
          </a:solidFill>
          <a:ln w="12700">
            <a:solidFill/>
            <a:prstDash val="solid"/>
          </a:ln>
        </p:spPr>
        <p:txBody>
          <a:bodyPr/>
          <a:lstStyle/>
          <a:p>
            <a:endParaRPr lang="en-US"/>
          </a:p>
        </p:txBody>
      </p:sp>
      <p:sp>
        <p:nvSpPr>
          <p:cNvPr id="12" name="Shape 10"/>
          <p:cNvSpPr/>
          <p:nvPr/>
        </p:nvSpPr>
        <p:spPr>
          <a:xfrm>
            <a:off x="548640" y="3026664"/>
            <a:ext cx="11091672" cy="676656"/>
          </a:xfrm>
          <a:prstGeom prst="roundRect">
            <a:avLst>
              <a:gd name="adj" fmla="val 108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3" name="Shape 11"/>
          <p:cNvSpPr/>
          <p:nvPr/>
        </p:nvSpPr>
        <p:spPr>
          <a:xfrm>
            <a:off x="548640" y="3026664"/>
            <a:ext cx="64008" cy="676656"/>
          </a:xfrm>
          <a:prstGeom prst="rect">
            <a:avLst/>
          </a:prstGeom>
          <a:solidFill>
            <a:srgbClr val="E89A3B"/>
          </a:solidFill>
          <a:ln>
            <a:solidFill/>
          </a:ln>
        </p:spPr>
        <p:txBody>
          <a:bodyPr/>
          <a:lstStyle/>
          <a:p>
            <a:endParaRPr lang="en-US"/>
          </a:p>
        </p:txBody>
      </p:sp>
      <p:sp>
        <p:nvSpPr>
          <p:cNvPr id="14" name="Text 12"/>
          <p:cNvSpPr/>
          <p:nvPr/>
        </p:nvSpPr>
        <p:spPr>
          <a:xfrm>
            <a:off x="777240" y="3026664"/>
            <a:ext cx="5852160" cy="676656"/>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Narrative to interrupt</a:t>
            </a:r>
            <a:endParaRPr lang="en-US" sz="1400" dirty="0"/>
          </a:p>
        </p:txBody>
      </p:sp>
      <p:sp>
        <p:nvSpPr>
          <p:cNvPr id="15" name="Shape 13"/>
          <p:cNvSpPr/>
          <p:nvPr/>
        </p:nvSpPr>
        <p:spPr>
          <a:xfrm>
            <a:off x="6766560" y="3154680"/>
            <a:ext cx="3154680" cy="420624"/>
          </a:xfrm>
          <a:prstGeom prst="roundRect">
            <a:avLst>
              <a:gd name="adj" fmla="val 10870"/>
            </a:avLst>
          </a:prstGeom>
          <a:solidFill>
            <a:srgbClr val="FFFFFF"/>
          </a:solidFill>
          <a:ln w="12700">
            <a:solidFill/>
            <a:prstDash val="solid"/>
          </a:ln>
        </p:spPr>
        <p:txBody>
          <a:bodyPr/>
          <a:lstStyle/>
          <a:p>
            <a:endParaRPr lang="en-US"/>
          </a:p>
        </p:txBody>
      </p:sp>
      <p:sp>
        <p:nvSpPr>
          <p:cNvPr id="16" name="Shape 14"/>
          <p:cNvSpPr/>
          <p:nvPr/>
        </p:nvSpPr>
        <p:spPr>
          <a:xfrm>
            <a:off x="10058400" y="3154680"/>
            <a:ext cx="1463040" cy="420624"/>
          </a:xfrm>
          <a:prstGeom prst="roundRect">
            <a:avLst>
              <a:gd name="adj" fmla="val 10870"/>
            </a:avLst>
          </a:prstGeom>
          <a:solidFill>
            <a:srgbClr val="FFFFFF"/>
          </a:solidFill>
          <a:ln w="12700">
            <a:solidFill/>
            <a:prstDash val="solid"/>
          </a:ln>
        </p:spPr>
        <p:txBody>
          <a:bodyPr/>
          <a:lstStyle/>
          <a:p>
            <a:endParaRPr lang="en-US"/>
          </a:p>
        </p:txBody>
      </p:sp>
      <p:sp>
        <p:nvSpPr>
          <p:cNvPr id="17" name="Shape 15"/>
          <p:cNvSpPr/>
          <p:nvPr/>
        </p:nvSpPr>
        <p:spPr>
          <a:xfrm>
            <a:off x="548640" y="3813048"/>
            <a:ext cx="11091672" cy="676656"/>
          </a:xfrm>
          <a:prstGeom prst="roundRect">
            <a:avLst>
              <a:gd name="adj" fmla="val 108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18" name="Shape 16"/>
          <p:cNvSpPr/>
          <p:nvPr/>
        </p:nvSpPr>
        <p:spPr>
          <a:xfrm>
            <a:off x="548640" y="3813048"/>
            <a:ext cx="64008" cy="676656"/>
          </a:xfrm>
          <a:prstGeom prst="rect">
            <a:avLst/>
          </a:prstGeom>
          <a:solidFill>
            <a:srgbClr val="179B8F"/>
          </a:solidFill>
          <a:ln>
            <a:solidFill/>
          </a:ln>
        </p:spPr>
        <p:txBody>
          <a:bodyPr/>
          <a:lstStyle/>
          <a:p>
            <a:endParaRPr lang="en-US"/>
          </a:p>
        </p:txBody>
      </p:sp>
      <p:sp>
        <p:nvSpPr>
          <p:cNvPr id="19" name="Text 17"/>
          <p:cNvSpPr/>
          <p:nvPr/>
        </p:nvSpPr>
        <p:spPr>
          <a:xfrm>
            <a:off x="777240" y="3813048"/>
            <a:ext cx="5852160" cy="676656"/>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Feedback practice to strengthen</a:t>
            </a:r>
            <a:endParaRPr lang="en-US" sz="1400" dirty="0"/>
          </a:p>
        </p:txBody>
      </p:sp>
      <p:sp>
        <p:nvSpPr>
          <p:cNvPr id="20" name="Shape 18"/>
          <p:cNvSpPr/>
          <p:nvPr/>
        </p:nvSpPr>
        <p:spPr>
          <a:xfrm>
            <a:off x="6766560" y="3941064"/>
            <a:ext cx="3154680" cy="420624"/>
          </a:xfrm>
          <a:prstGeom prst="roundRect">
            <a:avLst>
              <a:gd name="adj" fmla="val 10870"/>
            </a:avLst>
          </a:prstGeom>
          <a:solidFill>
            <a:srgbClr val="FFFFFF"/>
          </a:solidFill>
          <a:ln w="12700">
            <a:solidFill/>
            <a:prstDash val="solid"/>
          </a:ln>
        </p:spPr>
        <p:txBody>
          <a:bodyPr/>
          <a:lstStyle/>
          <a:p>
            <a:endParaRPr lang="en-US"/>
          </a:p>
        </p:txBody>
      </p:sp>
      <p:sp>
        <p:nvSpPr>
          <p:cNvPr id="21" name="Shape 19"/>
          <p:cNvSpPr/>
          <p:nvPr/>
        </p:nvSpPr>
        <p:spPr>
          <a:xfrm>
            <a:off x="10058400" y="3941064"/>
            <a:ext cx="1463040" cy="420624"/>
          </a:xfrm>
          <a:prstGeom prst="roundRect">
            <a:avLst>
              <a:gd name="adj" fmla="val 10870"/>
            </a:avLst>
          </a:prstGeom>
          <a:solidFill>
            <a:srgbClr val="FFFFFF"/>
          </a:solidFill>
          <a:ln w="12700">
            <a:solidFill/>
            <a:prstDash val="solid"/>
          </a:ln>
        </p:spPr>
        <p:txBody>
          <a:bodyPr/>
          <a:lstStyle/>
          <a:p>
            <a:endParaRPr lang="en-US"/>
          </a:p>
        </p:txBody>
      </p:sp>
      <p:sp>
        <p:nvSpPr>
          <p:cNvPr id="22" name="Shape 20"/>
          <p:cNvSpPr/>
          <p:nvPr/>
        </p:nvSpPr>
        <p:spPr>
          <a:xfrm>
            <a:off x="548640" y="4599432"/>
            <a:ext cx="11091672" cy="676656"/>
          </a:xfrm>
          <a:prstGeom prst="roundRect">
            <a:avLst>
              <a:gd name="adj" fmla="val 108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3" name="Shape 21"/>
          <p:cNvSpPr/>
          <p:nvPr/>
        </p:nvSpPr>
        <p:spPr>
          <a:xfrm>
            <a:off x="548640" y="4599432"/>
            <a:ext cx="64008" cy="676656"/>
          </a:xfrm>
          <a:prstGeom prst="rect">
            <a:avLst/>
          </a:prstGeom>
          <a:solidFill>
            <a:srgbClr val="C7237E"/>
          </a:solidFill>
          <a:ln>
            <a:solidFill/>
          </a:ln>
        </p:spPr>
        <p:txBody>
          <a:bodyPr/>
          <a:lstStyle/>
          <a:p>
            <a:endParaRPr lang="en-US"/>
          </a:p>
        </p:txBody>
      </p:sp>
      <p:sp>
        <p:nvSpPr>
          <p:cNvPr id="24" name="Text 22"/>
          <p:cNvSpPr/>
          <p:nvPr/>
        </p:nvSpPr>
        <p:spPr>
          <a:xfrm>
            <a:off x="777240" y="4599432"/>
            <a:ext cx="5852160" cy="676656"/>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Trust repair to initiate</a:t>
            </a:r>
            <a:endParaRPr lang="en-US" sz="1400" dirty="0"/>
          </a:p>
        </p:txBody>
      </p:sp>
      <p:sp>
        <p:nvSpPr>
          <p:cNvPr id="25" name="Shape 23"/>
          <p:cNvSpPr/>
          <p:nvPr/>
        </p:nvSpPr>
        <p:spPr>
          <a:xfrm>
            <a:off x="6766560" y="4727448"/>
            <a:ext cx="3154680" cy="420624"/>
          </a:xfrm>
          <a:prstGeom prst="roundRect">
            <a:avLst>
              <a:gd name="adj" fmla="val 10870"/>
            </a:avLst>
          </a:prstGeom>
          <a:solidFill>
            <a:srgbClr val="FFFFFF"/>
          </a:solidFill>
          <a:ln w="12700">
            <a:solidFill/>
            <a:prstDash val="solid"/>
          </a:ln>
        </p:spPr>
        <p:txBody>
          <a:bodyPr/>
          <a:lstStyle/>
          <a:p>
            <a:endParaRPr lang="en-US"/>
          </a:p>
        </p:txBody>
      </p:sp>
      <p:sp>
        <p:nvSpPr>
          <p:cNvPr id="26" name="Shape 24"/>
          <p:cNvSpPr/>
          <p:nvPr/>
        </p:nvSpPr>
        <p:spPr>
          <a:xfrm>
            <a:off x="10058400" y="4727448"/>
            <a:ext cx="1463040" cy="420624"/>
          </a:xfrm>
          <a:prstGeom prst="roundRect">
            <a:avLst>
              <a:gd name="adj" fmla="val 10870"/>
            </a:avLst>
          </a:prstGeom>
          <a:solidFill>
            <a:srgbClr val="FFFFFF"/>
          </a:solidFill>
          <a:ln w="12700">
            <a:solidFill/>
            <a:prstDash val="solid"/>
          </a:ln>
        </p:spPr>
        <p:txBody>
          <a:bodyPr/>
          <a:lstStyle/>
          <a:p>
            <a:endParaRPr lang="en-US"/>
          </a:p>
        </p:txBody>
      </p:sp>
      <p:sp>
        <p:nvSpPr>
          <p:cNvPr id="27" name="Shape 25"/>
          <p:cNvSpPr/>
          <p:nvPr/>
        </p:nvSpPr>
        <p:spPr>
          <a:xfrm>
            <a:off x="548640" y="5385816"/>
            <a:ext cx="11091672" cy="676656"/>
          </a:xfrm>
          <a:prstGeom prst="roundRect">
            <a:avLst>
              <a:gd name="adj" fmla="val 10811"/>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28" name="Shape 26"/>
          <p:cNvSpPr/>
          <p:nvPr/>
        </p:nvSpPr>
        <p:spPr>
          <a:xfrm>
            <a:off x="548640" y="5385816"/>
            <a:ext cx="64008" cy="676656"/>
          </a:xfrm>
          <a:prstGeom prst="rect">
            <a:avLst/>
          </a:prstGeom>
          <a:solidFill>
            <a:srgbClr val="179B8F"/>
          </a:solidFill>
          <a:ln>
            <a:solidFill/>
          </a:ln>
        </p:spPr>
        <p:txBody>
          <a:bodyPr/>
          <a:lstStyle/>
          <a:p>
            <a:endParaRPr lang="en-US"/>
          </a:p>
        </p:txBody>
      </p:sp>
      <p:sp>
        <p:nvSpPr>
          <p:cNvPr id="29" name="Text 27"/>
          <p:cNvSpPr/>
          <p:nvPr/>
        </p:nvSpPr>
        <p:spPr>
          <a:xfrm>
            <a:off x="777240" y="5385816"/>
            <a:ext cx="5852160" cy="676656"/>
          </a:xfrm>
          <a:prstGeom prst="rect">
            <a:avLst/>
          </a:prstGeom>
          <a:noFill/>
          <a:ln>
            <a:solidFill/>
          </a:ln>
        </p:spPr>
        <p:txBody>
          <a:bodyPr wrap="square" lIns="0" tIns="0" rIns="0" bIns="0" rtlCol="0" anchor="ctr"/>
          <a:lstStyle/>
          <a:p>
            <a:pPr marL="0" indent="0">
              <a:buNone/>
            </a:pPr>
            <a:r>
              <a:rPr lang="en-US" sz="1400" b="1" dirty="0">
                <a:solidFill>
                  <a:srgbClr val="172033"/>
                </a:solidFill>
                <a:latin typeface="Calibri" pitchFamily="34" charset="0"/>
                <a:ea typeface="Calibri" pitchFamily="34" charset="-122"/>
                <a:cs typeface="Calibri" pitchFamily="34" charset="-120"/>
              </a:rPr>
              <a:t>System alignment issue to address</a:t>
            </a:r>
            <a:endParaRPr lang="en-US" sz="1400" dirty="0"/>
          </a:p>
        </p:txBody>
      </p:sp>
      <p:sp>
        <p:nvSpPr>
          <p:cNvPr id="30" name="Shape 28"/>
          <p:cNvSpPr/>
          <p:nvPr/>
        </p:nvSpPr>
        <p:spPr>
          <a:xfrm>
            <a:off x="6766560" y="5513832"/>
            <a:ext cx="3154680" cy="420624"/>
          </a:xfrm>
          <a:prstGeom prst="roundRect">
            <a:avLst>
              <a:gd name="adj" fmla="val 10870"/>
            </a:avLst>
          </a:prstGeom>
          <a:solidFill>
            <a:srgbClr val="FFFFFF"/>
          </a:solidFill>
          <a:ln w="12700">
            <a:solidFill/>
            <a:prstDash val="solid"/>
          </a:ln>
        </p:spPr>
        <p:txBody>
          <a:bodyPr/>
          <a:lstStyle/>
          <a:p>
            <a:endParaRPr lang="en-US"/>
          </a:p>
        </p:txBody>
      </p:sp>
      <p:sp>
        <p:nvSpPr>
          <p:cNvPr id="31" name="Shape 29"/>
          <p:cNvSpPr/>
          <p:nvPr/>
        </p:nvSpPr>
        <p:spPr>
          <a:xfrm>
            <a:off x="10058400" y="5513832"/>
            <a:ext cx="1463040" cy="420624"/>
          </a:xfrm>
          <a:prstGeom prst="roundRect">
            <a:avLst>
              <a:gd name="adj" fmla="val 10870"/>
            </a:avLst>
          </a:prstGeom>
          <a:solidFill>
            <a:srgbClr val="FFFFFF"/>
          </a:solidFill>
          <a:ln w="12700">
            <a:solidFill/>
            <a:prstDash val="solid"/>
          </a:ln>
        </p:spPr>
        <p:txBody>
          <a:bodyPr/>
          <a:lstStyle/>
          <a:p>
            <a:endParaRPr lang="en-US"/>
          </a:p>
        </p:txBody>
      </p:sp>
      <p:sp>
        <p:nvSpPr>
          <p:cNvPr id="32" name="Text 30"/>
          <p:cNvSpPr/>
          <p:nvPr/>
        </p:nvSpPr>
        <p:spPr>
          <a:xfrm>
            <a:off x="548640" y="6263640"/>
            <a:ext cx="11091672" cy="274320"/>
          </a:xfrm>
          <a:prstGeom prst="rect">
            <a:avLst/>
          </a:prstGeom>
          <a:noFill/>
          <a:ln>
            <a:solidFill/>
          </a:ln>
        </p:spPr>
        <p:txBody>
          <a:bodyPr wrap="square" lIns="0" tIns="0" rIns="0" bIns="0" rtlCol="0" anchor="ctr"/>
          <a:lstStyle/>
          <a:p>
            <a:pPr marL="0" indent="0" algn="ctr">
              <a:buNone/>
            </a:pPr>
            <a:r>
              <a:rPr lang="en-US" sz="1200" i="1" dirty="0">
                <a:solidFill>
                  <a:srgbClr val="596678"/>
                </a:solidFill>
                <a:latin typeface="Calibri" pitchFamily="34" charset="0"/>
                <a:ea typeface="Calibri" pitchFamily="34" charset="-122"/>
                <a:cs typeface="Calibri" pitchFamily="34" charset="-120"/>
              </a:rPr>
              <a:t>Share this with an accountability partner and schedule a 30-day check-in.</a:t>
            </a:r>
            <a:endParaRPr lang="en-US" sz="1200" dirty="0"/>
          </a:p>
        </p:txBody>
      </p:sp>
      <p:sp>
        <p:nvSpPr>
          <p:cNvPr id="34" name="Text 31"/>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35" name="Text 32"/>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43</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64240" cy="274320"/>
          </a:xfrm>
          <a:prstGeom prst="rect">
            <a:avLst/>
          </a:prstGeom>
          <a:noFill/>
          <a:ln>
            <a:solidFill/>
          </a:ln>
        </p:spPr>
        <p:txBody>
          <a:bodyPr wrap="square" lIns="0" tIns="0" rIns="0" bIns="0" rtlCol="0" anchor="ctr"/>
          <a:lstStyle/>
          <a:p>
            <a:pPr marL="0" indent="0">
              <a:buNone/>
            </a:pPr>
            <a:r>
              <a:rPr lang="en-US" sz="1200" b="1" kern="0" spc="300" dirty="0">
                <a:solidFill>
                  <a:srgbClr val="179B8F"/>
                </a:solidFill>
                <a:latin typeface="Calibri" pitchFamily="34" charset="0"/>
                <a:ea typeface="Calibri" pitchFamily="34" charset="-122"/>
                <a:cs typeface="Calibri" pitchFamily="34" charset="-120"/>
              </a:rPr>
              <a:t>APPENDIX · TOOL 7</a:t>
            </a:r>
            <a:endParaRPr lang="en-US" sz="1200" dirty="0"/>
          </a:p>
        </p:txBody>
      </p:sp>
      <p:sp>
        <p:nvSpPr>
          <p:cNvPr id="3" name="Text 1"/>
          <p:cNvSpPr/>
          <p:nvPr/>
        </p:nvSpPr>
        <p:spPr>
          <a:xfrm>
            <a:off x="548640" y="768096"/>
            <a:ext cx="11064240" cy="960120"/>
          </a:xfrm>
          <a:prstGeom prst="rect">
            <a:avLst/>
          </a:prstGeom>
          <a:noFill/>
          <a:ln>
            <a:solidFill/>
          </a:ln>
        </p:spPr>
        <p:txBody>
          <a:bodyPr wrap="square" lIns="0" tIns="0" rIns="0" bIns="0" rtlCol="0" anchor="t"/>
          <a:lstStyle/>
          <a:p>
            <a:pPr marL="0" indent="0">
              <a:buNone/>
            </a:pPr>
            <a:r>
              <a:rPr lang="en-US" sz="3100" b="1" dirty="0">
                <a:solidFill>
                  <a:srgbClr val="172033"/>
                </a:solidFill>
                <a:latin typeface="Georgia" pitchFamily="34" charset="0"/>
                <a:ea typeface="Georgia" pitchFamily="34" charset="-122"/>
                <a:cs typeface="Georgia" pitchFamily="34" charset="-120"/>
              </a:rPr>
              <a:t>Research References (APA 7)</a:t>
            </a:r>
            <a:endParaRPr lang="en-US" sz="3100" dirty="0"/>
          </a:p>
        </p:txBody>
      </p:sp>
      <p:sp>
        <p:nvSpPr>
          <p:cNvPr id="4" name="Shape 2"/>
          <p:cNvSpPr/>
          <p:nvPr/>
        </p:nvSpPr>
        <p:spPr>
          <a:xfrm>
            <a:off x="548640" y="1828800"/>
            <a:ext cx="5486400" cy="4297680"/>
          </a:xfrm>
          <a:prstGeom prst="roundRect">
            <a:avLst>
              <a:gd name="adj" fmla="val 255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5" name="Text 3"/>
          <p:cNvSpPr/>
          <p:nvPr/>
        </p:nvSpPr>
        <p:spPr>
          <a:xfrm>
            <a:off x="822960" y="2057400"/>
            <a:ext cx="4937760" cy="3840480"/>
          </a:xfrm>
          <a:prstGeom prst="rect">
            <a:avLst/>
          </a:prstGeom>
          <a:noFill/>
          <a:ln>
            <a:solidFill/>
          </a:ln>
        </p:spPr>
        <p:txBody>
          <a:bodyPr wrap="square" lIns="0" tIns="0" rIns="0" bIns="0" rtlCol="0" anchor="t"/>
          <a:lstStyle/>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Clark, T. R. (2020). The 4 stages of psychological safety: Defining the path to inclusion and innovation. Berrett-Koehler.</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Deci, E. L., &amp; Ryan, R. M. (2000). The “what” and “why” of goal pursuits: Human needs and the self-determination of behavior. Psychological Inquiry, 11(4), 227–268.</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DeRue, D. S., &amp; Ashford, S. J. (2010). Who will lead and who will follow? A social process of leadership identity construction in organizations. Academy of Management Review, 35(4), 627–647.</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Edmondson, A. C. (2018). The fearless organization: Creating psychological safety in the workplace for learning, innovation, and growth. Wiley.</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McAdams, D. P., &amp; McLean, K. C. (2013). Narrative identity. Current Directions in Psychological Science, 22(3), 233–238.</a:t>
            </a:r>
            <a:endParaRPr lang="en-US" sz="1150" dirty="0"/>
          </a:p>
        </p:txBody>
      </p:sp>
      <p:sp>
        <p:nvSpPr>
          <p:cNvPr id="6" name="Shape 4"/>
          <p:cNvSpPr/>
          <p:nvPr/>
        </p:nvSpPr>
        <p:spPr>
          <a:xfrm>
            <a:off x="6153912" y="1828800"/>
            <a:ext cx="5486400" cy="4297680"/>
          </a:xfrm>
          <a:prstGeom prst="roundRect">
            <a:avLst>
              <a:gd name="adj" fmla="val 2553"/>
            </a:avLst>
          </a:prstGeom>
          <a:solidFill>
            <a:srgbClr val="F5F7FA"/>
          </a:solidFill>
          <a:ln>
            <a:solidFill/>
          </a:ln>
          <a:effectLst>
            <a:outerShdw blurRad="114300" dist="38100" dir="8100000" algn="bl" rotWithShape="0">
              <a:srgbClr val="000000">
                <a:alpha val="28000"/>
              </a:srgbClr>
            </a:outerShdw>
          </a:effectLst>
        </p:spPr>
        <p:txBody>
          <a:bodyPr/>
          <a:lstStyle/>
          <a:p>
            <a:endParaRPr lang="en-US"/>
          </a:p>
        </p:txBody>
      </p:sp>
      <p:sp>
        <p:nvSpPr>
          <p:cNvPr id="7" name="Text 5"/>
          <p:cNvSpPr/>
          <p:nvPr/>
        </p:nvSpPr>
        <p:spPr>
          <a:xfrm>
            <a:off x="6428232" y="2057400"/>
            <a:ext cx="4937760" cy="3840480"/>
          </a:xfrm>
          <a:prstGeom prst="rect">
            <a:avLst/>
          </a:prstGeom>
          <a:noFill/>
          <a:ln>
            <a:solidFill/>
          </a:ln>
        </p:spPr>
        <p:txBody>
          <a:bodyPr wrap="square" lIns="0" tIns="0" rIns="0" bIns="0" rtlCol="0" anchor="t"/>
          <a:lstStyle/>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National Council of Nonprofits. (2023). 2023 nonprofit workforce survey results: Communities suffer as the nonprofit workforce shortage crisis continues. National Council of Nonprofits.</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Petriglieri, G., &amp; Petriglieri, J. L. (2010). Identity workspaces: The case of business schools. Academy of Management Learning &amp; Education, 9(1), 44–60.</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Weick, K. E. (1995). Sensemaking in organizations. Sage.</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Weick, K. E., Sutcliffe, K. M., &amp; Obstfeld, D. (2005). Organizing and the process of sensemaking. Organization Science, 16(4), 409–421.</a:t>
            </a:r>
            <a:endParaRPr lang="en-US" sz="1150" dirty="0"/>
          </a:p>
          <a:p>
            <a:pPr marL="0" indent="0">
              <a:spcAft>
                <a:spcPts val="1200"/>
              </a:spcAft>
              <a:buNone/>
            </a:pPr>
            <a:r>
              <a:rPr lang="en-US" sz="1150" dirty="0">
                <a:solidFill>
                  <a:srgbClr val="425066"/>
                </a:solidFill>
                <a:latin typeface="Calibri" pitchFamily="34" charset="0"/>
                <a:ea typeface="Calibri" pitchFamily="34" charset="-122"/>
                <a:cs typeface="Calibri" pitchFamily="34" charset="-120"/>
              </a:rPr>
              <a:t>Independent Sector &amp; United for ALICE. (2024). The health and financial well-being of the nonprofit workforce. Independent Sector.</a:t>
            </a:r>
            <a:endParaRPr lang="en-US" sz="1150" dirty="0"/>
          </a:p>
        </p:txBody>
      </p:sp>
      <p:sp>
        <p:nvSpPr>
          <p:cNvPr id="8" name="Text 6"/>
          <p:cNvSpPr/>
          <p:nvPr/>
        </p:nvSpPr>
        <p:spPr>
          <a:xfrm>
            <a:off x="548640" y="6172200"/>
            <a:ext cx="11091672" cy="274320"/>
          </a:xfrm>
          <a:prstGeom prst="rect">
            <a:avLst/>
          </a:prstGeom>
          <a:noFill/>
          <a:ln>
            <a:solidFill/>
          </a:ln>
        </p:spPr>
        <p:txBody>
          <a:bodyPr wrap="square" lIns="0" tIns="0" rIns="0" bIns="0" rtlCol="0" anchor="ctr"/>
          <a:lstStyle/>
          <a:p>
            <a:pPr marL="0" indent="0" algn="ctr">
              <a:buNone/>
            </a:pPr>
            <a:r>
              <a:rPr lang="en-US" sz="1000" i="1" dirty="0">
                <a:solidFill>
                  <a:srgbClr val="596678"/>
                </a:solidFill>
                <a:latin typeface="Calibri" pitchFamily="34" charset="0"/>
                <a:ea typeface="Calibri" pitchFamily="34" charset="-122"/>
                <a:cs typeface="Calibri" pitchFamily="34" charset="-120"/>
              </a:rPr>
              <a:t>Foundational theory paired with recent nonprofit workforce sources. Verify editions and pages against your own library for dissertation-grade use.</a:t>
            </a:r>
            <a:endParaRPr lang="en-US" sz="1000" dirty="0"/>
          </a:p>
        </p:txBody>
      </p:sp>
      <p:sp>
        <p:nvSpPr>
          <p:cNvPr id="10" name="Text 7"/>
          <p:cNvSpPr/>
          <p:nvPr/>
        </p:nvSpPr>
        <p:spPr>
          <a:xfrm>
            <a:off x="548640" y="6473952"/>
            <a:ext cx="7315200" cy="274320"/>
          </a:xfrm>
          <a:prstGeom prst="rect">
            <a:avLst/>
          </a:prstGeom>
          <a:noFill/>
          <a:ln>
            <a:solidFill/>
          </a:ln>
        </p:spPr>
        <p:txBody>
          <a:bodyPr wrap="square" lIns="0" tIns="0" rIns="0" bIns="0" rtlCol="0" anchor="ctr"/>
          <a:lstStyle/>
          <a:p>
            <a:pPr marL="0" indent="0" algn="l">
              <a:buNone/>
            </a:pPr>
            <a:r>
              <a:rPr lang="en-US" sz="900" dirty="0">
                <a:solidFill>
                  <a:srgbClr val="596678"/>
                </a:solidFill>
                <a:latin typeface="Calibri" pitchFamily="34" charset="0"/>
                <a:ea typeface="Calibri" pitchFamily="34" charset="-122"/>
                <a:cs typeface="Calibri" pitchFamily="34" charset="-120"/>
              </a:rPr>
              <a:t>Leading Through the Messy Middle</a:t>
            </a:r>
            <a:endParaRPr lang="en-US" sz="900" dirty="0"/>
          </a:p>
        </p:txBody>
      </p:sp>
      <p:sp>
        <p:nvSpPr>
          <p:cNvPr id="11" name="Text 8"/>
          <p:cNvSpPr/>
          <p:nvPr/>
        </p:nvSpPr>
        <p:spPr>
          <a:xfrm>
            <a:off x="11430000" y="6473952"/>
            <a:ext cx="274320" cy="274320"/>
          </a:xfrm>
          <a:prstGeom prst="rect">
            <a:avLst/>
          </a:prstGeom>
          <a:noFill/>
          <a:ln>
            <a:solidFill/>
          </a:ln>
        </p:spPr>
        <p:txBody>
          <a:bodyPr wrap="square" lIns="0" tIns="0" rIns="0" bIns="0" rtlCol="0" anchor="ctr"/>
          <a:lstStyle/>
          <a:p>
            <a:pPr marL="0" indent="0" algn="r">
              <a:buNone/>
            </a:pPr>
            <a:r>
              <a:rPr lang="en-US" sz="900" dirty="0">
                <a:solidFill>
                  <a:srgbClr val="596678"/>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8779</Words>
  <Application>Microsoft Macintosh PowerPoint</Application>
  <PresentationFormat>Widescreen</PresentationFormat>
  <Paragraphs>642</Paragraphs>
  <Slides>44</Slides>
  <Notes>44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Through the Messy Middle</dc:title>
  <dc:subject>PptxGenJS Presentation</dc:subject>
  <dc:creator>Lindy Pfingsten</dc:creator>
  <cp:lastModifiedBy>Pfingsten, Lindy (PHDPY)</cp:lastModifiedBy>
  <cp:revision>1</cp:revision>
  <dcterms:created xsi:type="dcterms:W3CDTF">2026-05-30T15:22:24Z</dcterms:created>
  <dcterms:modified xsi:type="dcterms:W3CDTF">2026-09-18T03:03:51Z</dcterms:modified>
</cp:coreProperties>
</file>